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8" r:id="rId5"/>
    <p:sldMasterId id="2147484507" r:id="rId6"/>
    <p:sldMasterId id="2147484519" r:id="rId7"/>
    <p:sldMasterId id="2147484539" r:id="rId8"/>
    <p:sldMasterId id="2147484568" r:id="rId9"/>
    <p:sldMasterId id="2147484599" r:id="rId10"/>
  </p:sldMasterIdLst>
  <p:notesMasterIdLst>
    <p:notesMasterId r:id="rId66"/>
  </p:notesMasterIdLst>
  <p:handoutMasterIdLst>
    <p:handoutMasterId r:id="rId67"/>
  </p:handoutMasterIdLst>
  <p:sldIdLst>
    <p:sldId id="1928" r:id="rId11"/>
    <p:sldId id="1719" r:id="rId12"/>
    <p:sldId id="1939" r:id="rId13"/>
    <p:sldId id="8712" r:id="rId14"/>
    <p:sldId id="10018" r:id="rId15"/>
    <p:sldId id="1897" r:id="rId16"/>
    <p:sldId id="1898" r:id="rId17"/>
    <p:sldId id="1899" r:id="rId18"/>
    <p:sldId id="10019" r:id="rId19"/>
    <p:sldId id="1884" r:id="rId20"/>
    <p:sldId id="1869" r:id="rId21"/>
    <p:sldId id="10020" r:id="rId22"/>
    <p:sldId id="9886" r:id="rId23"/>
    <p:sldId id="9885" r:id="rId24"/>
    <p:sldId id="9952" r:id="rId25"/>
    <p:sldId id="9917" r:id="rId26"/>
    <p:sldId id="10033" r:id="rId27"/>
    <p:sldId id="821" r:id="rId28"/>
    <p:sldId id="8715" r:id="rId29"/>
    <p:sldId id="10041" r:id="rId30"/>
    <p:sldId id="10021" r:id="rId31"/>
    <p:sldId id="10671" r:id="rId32"/>
    <p:sldId id="10035" r:id="rId33"/>
    <p:sldId id="10037" r:id="rId34"/>
    <p:sldId id="10038" r:id="rId35"/>
    <p:sldId id="362" r:id="rId36"/>
    <p:sldId id="10039" r:id="rId37"/>
    <p:sldId id="10040" r:id="rId38"/>
    <p:sldId id="1509" r:id="rId39"/>
    <p:sldId id="10036" r:id="rId40"/>
    <p:sldId id="10025" r:id="rId41"/>
    <p:sldId id="10024" r:id="rId42"/>
    <p:sldId id="10026" r:id="rId43"/>
    <p:sldId id="10027" r:id="rId44"/>
    <p:sldId id="10028" r:id="rId45"/>
    <p:sldId id="10029" r:id="rId46"/>
    <p:sldId id="10030" r:id="rId47"/>
    <p:sldId id="10031" r:id="rId48"/>
    <p:sldId id="10032" r:id="rId49"/>
    <p:sldId id="1880" r:id="rId50"/>
    <p:sldId id="9999" r:id="rId51"/>
    <p:sldId id="10010" r:id="rId52"/>
    <p:sldId id="9898" r:id="rId53"/>
    <p:sldId id="10000" r:id="rId54"/>
    <p:sldId id="10001" r:id="rId55"/>
    <p:sldId id="10002" r:id="rId56"/>
    <p:sldId id="10012" r:id="rId57"/>
    <p:sldId id="9983" r:id="rId58"/>
    <p:sldId id="10017" r:id="rId59"/>
    <p:sldId id="9984" r:id="rId60"/>
    <p:sldId id="9904" r:id="rId61"/>
    <p:sldId id="9957" r:id="rId62"/>
    <p:sldId id="9958" r:id="rId63"/>
    <p:sldId id="9929" r:id="rId64"/>
    <p:sldId id="1901" r:id="rId65"/>
  </p:sldIdLst>
  <p:sldSz cx="12436475" cy="6994525"/>
  <p:notesSz cx="7315200" cy="9601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B53F8E1-C7D4-4E2F-8440-78B35A5F497F}">
          <p14:sldIdLst>
            <p14:sldId id="1928"/>
            <p14:sldId id="1719"/>
            <p14:sldId id="1939"/>
            <p14:sldId id="8712"/>
            <p14:sldId id="10018"/>
            <p14:sldId id="1897"/>
            <p14:sldId id="1898"/>
            <p14:sldId id="1899"/>
            <p14:sldId id="10019"/>
            <p14:sldId id="1884"/>
            <p14:sldId id="1869"/>
            <p14:sldId id="10020"/>
            <p14:sldId id="9886"/>
            <p14:sldId id="9885"/>
            <p14:sldId id="9952"/>
            <p14:sldId id="9917"/>
          </p14:sldIdLst>
        </p14:section>
        <p14:section name="Creating a DW - Framework" id="{0B3D4064-6708-4382-A2FC-4D6620F7E307}">
          <p14:sldIdLst>
            <p14:sldId id="10033"/>
            <p14:sldId id="821"/>
            <p14:sldId id="8715"/>
            <p14:sldId id="10041"/>
            <p14:sldId id="10021"/>
            <p14:sldId id="10671"/>
            <p14:sldId id="10035"/>
            <p14:sldId id="10037"/>
            <p14:sldId id="10038"/>
            <p14:sldId id="362"/>
            <p14:sldId id="10039"/>
            <p14:sldId id="10040"/>
            <p14:sldId id="1509"/>
          </p14:sldIdLst>
        </p14:section>
        <p14:section name="Appendix Architecture Slides" id="{848EAFDF-E5A7-4B3B-9623-306810AC309D}">
          <p14:sldIdLst>
            <p14:sldId id="10036"/>
            <p14:sldId id="10025"/>
            <p14:sldId id="10024"/>
            <p14:sldId id="10026"/>
            <p14:sldId id="10027"/>
            <p14:sldId id="10028"/>
            <p14:sldId id="10029"/>
            <p14:sldId id="10030"/>
            <p14:sldId id="10031"/>
            <p14:sldId id="10032"/>
          </p14:sldIdLst>
        </p14:section>
        <p14:section name="Appendix" id="{1227E1DE-5A59-4823-B70F-97481642E66A}">
          <p14:sldIdLst>
            <p14:sldId id="1880"/>
            <p14:sldId id="9999"/>
            <p14:sldId id="10010"/>
            <p14:sldId id="9898"/>
            <p14:sldId id="10000"/>
            <p14:sldId id="10001"/>
            <p14:sldId id="10002"/>
            <p14:sldId id="10012"/>
            <p14:sldId id="9983"/>
            <p14:sldId id="10017"/>
            <p14:sldId id="9984"/>
            <p14:sldId id="9904"/>
            <p14:sldId id="9957"/>
            <p14:sldId id="9958"/>
            <p14:sldId id="9929"/>
            <p14:sldId id="190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4"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76968" autoAdjust="0"/>
  </p:normalViewPr>
  <p:slideViewPr>
    <p:cSldViewPr>
      <p:cViewPr varScale="1">
        <p:scale>
          <a:sx n="96" d="100"/>
          <a:sy n="96" d="100"/>
        </p:scale>
        <p:origin x="562" y="55"/>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handoutMaster" Target="handoutMasters/handout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0EA86F-F6B7-49A5-9404-94224F116C06}"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64C1A53E-5CDA-46F1-A7A8-043E7AC3C8CA}">
      <dgm:prSet phldrT="[Text]"/>
      <dgm:spPr/>
      <dgm:t>
        <a:bodyPr/>
        <a:lstStyle/>
        <a:p>
          <a:r>
            <a:rPr lang="en-US" dirty="0">
              <a:solidFill>
                <a:schemeClr val="tx1"/>
              </a:solidFill>
            </a:rPr>
            <a:t>Inspire - Project Goals and Definitions</a:t>
          </a:r>
          <a:endParaRPr lang="en-US" dirty="0"/>
        </a:p>
      </dgm:t>
    </dgm:pt>
    <dgm:pt modelId="{83FF593D-4A89-43BE-9095-01FF72EAE3D1}" type="parTrans" cxnId="{E5BFF280-D7FC-4F15-AC33-CFC5A3D3ED18}">
      <dgm:prSet/>
      <dgm:spPr/>
      <dgm:t>
        <a:bodyPr/>
        <a:lstStyle/>
        <a:p>
          <a:endParaRPr lang="en-US"/>
        </a:p>
      </dgm:t>
    </dgm:pt>
    <dgm:pt modelId="{BE45A996-7C2B-41C7-A9A3-7C2DF5F71D4E}" type="sibTrans" cxnId="{E5BFF280-D7FC-4F15-AC33-CFC5A3D3ED18}">
      <dgm:prSet/>
      <dgm:spPr/>
      <dgm:t>
        <a:bodyPr/>
        <a:lstStyle/>
        <a:p>
          <a:endParaRPr lang="en-US"/>
        </a:p>
      </dgm:t>
    </dgm:pt>
    <dgm:pt modelId="{109FAB88-AFBC-4046-B3AE-72288DC2D617}">
      <dgm:prSet/>
      <dgm:spPr/>
      <dgm:t>
        <a:bodyPr/>
        <a:lstStyle/>
        <a:p>
          <a:r>
            <a:rPr lang="en-US" dirty="0">
              <a:solidFill>
                <a:schemeClr val="tx1"/>
              </a:solidFill>
            </a:rPr>
            <a:t>Design - Identify Data Sources</a:t>
          </a:r>
        </a:p>
      </dgm:t>
    </dgm:pt>
    <dgm:pt modelId="{F02583BD-91A4-45A0-9653-DB2B906BF7E3}" type="parTrans" cxnId="{F010F73F-33EB-47D2-9F24-FA5A07D2A5D1}">
      <dgm:prSet/>
      <dgm:spPr/>
      <dgm:t>
        <a:bodyPr/>
        <a:lstStyle/>
        <a:p>
          <a:endParaRPr lang="en-US"/>
        </a:p>
      </dgm:t>
    </dgm:pt>
    <dgm:pt modelId="{98ADD162-4C62-404D-BDA3-1D704932E21A}" type="sibTrans" cxnId="{F010F73F-33EB-47D2-9F24-FA5A07D2A5D1}">
      <dgm:prSet/>
      <dgm:spPr/>
      <dgm:t>
        <a:bodyPr/>
        <a:lstStyle/>
        <a:p>
          <a:endParaRPr lang="en-US"/>
        </a:p>
      </dgm:t>
    </dgm:pt>
    <dgm:pt modelId="{E6056429-CC67-40AF-8F6F-1959C636AA14}">
      <dgm:prSet/>
      <dgm:spPr/>
      <dgm:t>
        <a:bodyPr/>
        <a:lstStyle/>
        <a:p>
          <a:r>
            <a:rPr lang="en-US" dirty="0">
              <a:solidFill>
                <a:schemeClr val="tx1"/>
              </a:solidFill>
            </a:rPr>
            <a:t>Identify Data Migration techniques</a:t>
          </a:r>
        </a:p>
      </dgm:t>
    </dgm:pt>
    <dgm:pt modelId="{559DC9E3-5032-4727-A36E-D6BA727ECAC8}" type="parTrans" cxnId="{09C48C44-FB90-4850-BCAC-99324576FA47}">
      <dgm:prSet/>
      <dgm:spPr/>
      <dgm:t>
        <a:bodyPr/>
        <a:lstStyle/>
        <a:p>
          <a:endParaRPr lang="en-US"/>
        </a:p>
      </dgm:t>
    </dgm:pt>
    <dgm:pt modelId="{C0E3C9DA-3191-4CE6-B681-725EE4701867}" type="sibTrans" cxnId="{09C48C44-FB90-4850-BCAC-99324576FA47}">
      <dgm:prSet/>
      <dgm:spPr/>
      <dgm:t>
        <a:bodyPr/>
        <a:lstStyle/>
        <a:p>
          <a:endParaRPr lang="en-US"/>
        </a:p>
      </dgm:t>
    </dgm:pt>
    <dgm:pt modelId="{7770DFBA-1A0A-447D-8A70-4DFDDD2B2D1E}">
      <dgm:prSet/>
      <dgm:spPr/>
      <dgm:t>
        <a:bodyPr/>
        <a:lstStyle/>
        <a:p>
          <a:r>
            <a:rPr lang="en-US" dirty="0">
              <a:solidFill>
                <a:schemeClr val="tx1"/>
              </a:solidFill>
            </a:rPr>
            <a:t>Design - SQL DW Tables</a:t>
          </a:r>
        </a:p>
      </dgm:t>
    </dgm:pt>
    <dgm:pt modelId="{51BBCA83-EE57-4A0B-9D5B-36352B446DF0}" type="parTrans" cxnId="{F92EF217-8BB1-4349-B932-6BC2C8FE8229}">
      <dgm:prSet/>
      <dgm:spPr/>
      <dgm:t>
        <a:bodyPr/>
        <a:lstStyle/>
        <a:p>
          <a:endParaRPr lang="en-US"/>
        </a:p>
      </dgm:t>
    </dgm:pt>
    <dgm:pt modelId="{A002131C-A21A-478F-8111-E30BDEF00237}" type="sibTrans" cxnId="{F92EF217-8BB1-4349-B932-6BC2C8FE8229}">
      <dgm:prSet/>
      <dgm:spPr/>
      <dgm:t>
        <a:bodyPr/>
        <a:lstStyle/>
        <a:p>
          <a:endParaRPr lang="en-US"/>
        </a:p>
      </dgm:t>
    </dgm:pt>
    <dgm:pt modelId="{5E588CB7-6252-4C4D-8C5F-21DCC1340D0C}">
      <dgm:prSet/>
      <dgm:spPr/>
      <dgm:t>
        <a:bodyPr/>
        <a:lstStyle/>
        <a:p>
          <a:r>
            <a:rPr lang="en-US" dirty="0">
              <a:solidFill>
                <a:schemeClr val="tx1"/>
              </a:solidFill>
            </a:rPr>
            <a:t>Indexing Patterns</a:t>
          </a:r>
        </a:p>
      </dgm:t>
    </dgm:pt>
    <dgm:pt modelId="{E221F35F-4D74-48A9-883F-B952894B5820}" type="parTrans" cxnId="{8AF4EFB6-720E-40B0-B5A2-17EF956E5517}">
      <dgm:prSet/>
      <dgm:spPr/>
      <dgm:t>
        <a:bodyPr/>
        <a:lstStyle/>
        <a:p>
          <a:endParaRPr lang="en-US"/>
        </a:p>
      </dgm:t>
    </dgm:pt>
    <dgm:pt modelId="{4DAEEECB-F965-48F5-B501-4D2803973917}" type="sibTrans" cxnId="{8AF4EFB6-720E-40B0-B5A2-17EF956E5517}">
      <dgm:prSet/>
      <dgm:spPr/>
      <dgm:t>
        <a:bodyPr/>
        <a:lstStyle/>
        <a:p>
          <a:endParaRPr lang="en-US"/>
        </a:p>
      </dgm:t>
    </dgm:pt>
    <dgm:pt modelId="{2C06BB27-5DEB-4A40-BA31-632FCBA5448C}">
      <dgm:prSet/>
      <dgm:spPr/>
      <dgm:t>
        <a:bodyPr/>
        <a:lstStyle/>
        <a:p>
          <a:r>
            <a:rPr lang="en-US" dirty="0">
              <a:solidFill>
                <a:schemeClr val="tx1"/>
              </a:solidFill>
            </a:rPr>
            <a:t>Partitioning</a:t>
          </a:r>
        </a:p>
      </dgm:t>
    </dgm:pt>
    <dgm:pt modelId="{A5ACCBD4-BC65-468A-9293-C33B644BDC09}" type="parTrans" cxnId="{B8A1856F-304D-4CAD-BFA5-DA68D58CE802}">
      <dgm:prSet/>
      <dgm:spPr/>
      <dgm:t>
        <a:bodyPr/>
        <a:lstStyle/>
        <a:p>
          <a:endParaRPr lang="en-US"/>
        </a:p>
      </dgm:t>
    </dgm:pt>
    <dgm:pt modelId="{41EB7C93-6388-42C2-89D5-CD5EF074BB6B}" type="sibTrans" cxnId="{B8A1856F-304D-4CAD-BFA5-DA68D58CE802}">
      <dgm:prSet/>
      <dgm:spPr/>
      <dgm:t>
        <a:bodyPr/>
        <a:lstStyle/>
        <a:p>
          <a:endParaRPr lang="en-US"/>
        </a:p>
      </dgm:t>
    </dgm:pt>
    <dgm:pt modelId="{8550747A-9061-4485-BAFE-D8BC5C872F70}">
      <dgm:prSet phldrT="[Text]"/>
      <dgm:spPr/>
      <dgm:t>
        <a:bodyPr/>
        <a:lstStyle/>
        <a:p>
          <a:r>
            <a:rPr lang="en-US" dirty="0"/>
            <a:t>Data Architecture and Flow</a:t>
          </a:r>
        </a:p>
      </dgm:t>
    </dgm:pt>
    <dgm:pt modelId="{42DB943B-7C41-4664-8785-1EE306546D43}" type="parTrans" cxnId="{EFE2F4C4-FAFC-4F56-B0FB-CDEB680389F2}">
      <dgm:prSet/>
      <dgm:spPr/>
      <dgm:t>
        <a:bodyPr/>
        <a:lstStyle/>
        <a:p>
          <a:endParaRPr lang="en-US"/>
        </a:p>
      </dgm:t>
    </dgm:pt>
    <dgm:pt modelId="{25C32A3C-C07D-4A27-A3D2-DD03A230ACE9}" type="sibTrans" cxnId="{EFE2F4C4-FAFC-4F56-B0FB-CDEB680389F2}">
      <dgm:prSet/>
      <dgm:spPr/>
      <dgm:t>
        <a:bodyPr/>
        <a:lstStyle/>
        <a:p>
          <a:endParaRPr lang="en-US"/>
        </a:p>
      </dgm:t>
    </dgm:pt>
    <dgm:pt modelId="{B102B7B4-225E-49BD-ACCA-2EFD56017B0E}">
      <dgm:prSet/>
      <dgm:spPr/>
      <dgm:t>
        <a:bodyPr/>
        <a:lstStyle/>
        <a:p>
          <a:r>
            <a:rPr lang="en-US" dirty="0">
              <a:solidFill>
                <a:schemeClr val="tx1"/>
              </a:solidFill>
            </a:rPr>
            <a:t>Incremental Load</a:t>
          </a:r>
        </a:p>
      </dgm:t>
    </dgm:pt>
    <dgm:pt modelId="{E01B945F-528B-4C87-8295-E32626433FBA}" type="parTrans" cxnId="{CD8521F3-7FDE-403F-A069-C5AC78F6A544}">
      <dgm:prSet/>
      <dgm:spPr/>
      <dgm:t>
        <a:bodyPr/>
        <a:lstStyle/>
        <a:p>
          <a:endParaRPr lang="en-US"/>
        </a:p>
      </dgm:t>
    </dgm:pt>
    <dgm:pt modelId="{5EC45A4F-91E3-4156-ACC2-3EBA55256B1D}" type="sibTrans" cxnId="{CD8521F3-7FDE-403F-A069-C5AC78F6A544}">
      <dgm:prSet/>
      <dgm:spPr/>
      <dgm:t>
        <a:bodyPr/>
        <a:lstStyle/>
        <a:p>
          <a:endParaRPr lang="en-US"/>
        </a:p>
      </dgm:t>
    </dgm:pt>
    <dgm:pt modelId="{3AC8D37A-8CC5-4F8A-A9A0-7E95C9566908}">
      <dgm:prSet/>
      <dgm:spPr/>
      <dgm:t>
        <a:bodyPr/>
        <a:lstStyle/>
        <a:p>
          <a:r>
            <a:rPr lang="en-US" dirty="0">
              <a:solidFill>
                <a:schemeClr val="tx1"/>
              </a:solidFill>
            </a:rPr>
            <a:t>External Table Definitions</a:t>
          </a:r>
        </a:p>
      </dgm:t>
    </dgm:pt>
    <dgm:pt modelId="{1BE019B6-13BE-4F48-B590-C33EAFC1250A}" type="parTrans" cxnId="{B08BCC62-6CAC-436D-B6B3-BA226373D4E1}">
      <dgm:prSet/>
      <dgm:spPr/>
      <dgm:t>
        <a:bodyPr/>
        <a:lstStyle/>
        <a:p>
          <a:endParaRPr lang="en-US"/>
        </a:p>
      </dgm:t>
    </dgm:pt>
    <dgm:pt modelId="{4D1F2E26-ABF1-41B7-872D-1F1C7464F087}" type="sibTrans" cxnId="{B08BCC62-6CAC-436D-B6B3-BA226373D4E1}">
      <dgm:prSet/>
      <dgm:spPr/>
      <dgm:t>
        <a:bodyPr/>
        <a:lstStyle/>
        <a:p>
          <a:endParaRPr lang="en-US"/>
        </a:p>
      </dgm:t>
    </dgm:pt>
    <dgm:pt modelId="{AB0B9856-106E-4748-9E11-A0437241D33B}">
      <dgm:prSet/>
      <dgm:spPr/>
      <dgm:t>
        <a:bodyPr/>
        <a:lstStyle/>
        <a:p>
          <a:r>
            <a:rPr lang="en-US" dirty="0">
              <a:solidFill>
                <a:schemeClr val="tx1"/>
              </a:solidFill>
            </a:rPr>
            <a:t>Staging Tables</a:t>
          </a:r>
        </a:p>
      </dgm:t>
    </dgm:pt>
    <dgm:pt modelId="{0AA14AED-1BC0-48FF-889C-5B739D61C6C5}" type="parTrans" cxnId="{86A6EFF9-4CA0-4B6C-87FB-5AA84291F544}">
      <dgm:prSet/>
      <dgm:spPr/>
      <dgm:t>
        <a:bodyPr/>
        <a:lstStyle/>
        <a:p>
          <a:endParaRPr lang="en-US"/>
        </a:p>
      </dgm:t>
    </dgm:pt>
    <dgm:pt modelId="{C1E31951-29A7-46C1-AA58-1222A51481F5}" type="sibTrans" cxnId="{86A6EFF9-4CA0-4B6C-87FB-5AA84291F544}">
      <dgm:prSet/>
      <dgm:spPr/>
      <dgm:t>
        <a:bodyPr/>
        <a:lstStyle/>
        <a:p>
          <a:endParaRPr lang="en-US"/>
        </a:p>
      </dgm:t>
    </dgm:pt>
    <dgm:pt modelId="{51942DE4-6FBD-4ADA-8C20-51B585DDBB03}">
      <dgm:prSet phldrT="[Text]"/>
      <dgm:spPr/>
      <dgm:t>
        <a:bodyPr/>
        <a:lstStyle/>
        <a:p>
          <a:r>
            <a:rPr lang="en-US" dirty="0"/>
            <a:t>Queries and Table Joins</a:t>
          </a:r>
        </a:p>
      </dgm:t>
    </dgm:pt>
    <dgm:pt modelId="{C42BE71C-8E22-4BE8-80AC-871D7B4B3A45}" type="parTrans" cxnId="{E1ADA991-C9FD-4C24-8883-06851751C029}">
      <dgm:prSet/>
      <dgm:spPr/>
      <dgm:t>
        <a:bodyPr/>
        <a:lstStyle/>
        <a:p>
          <a:endParaRPr lang="en-US"/>
        </a:p>
      </dgm:t>
    </dgm:pt>
    <dgm:pt modelId="{863ADCEC-FA93-49E4-9E71-07715F512C5B}" type="sibTrans" cxnId="{E1ADA991-C9FD-4C24-8883-06851751C029}">
      <dgm:prSet/>
      <dgm:spPr/>
      <dgm:t>
        <a:bodyPr/>
        <a:lstStyle/>
        <a:p>
          <a:endParaRPr lang="en-US"/>
        </a:p>
      </dgm:t>
    </dgm:pt>
    <dgm:pt modelId="{45D8C1B3-7074-4AB8-9106-3ECD9284E1BE}">
      <dgm:prSet phldrT="[Text]"/>
      <dgm:spPr/>
      <dgm:t>
        <a:bodyPr/>
        <a:lstStyle/>
        <a:p>
          <a:r>
            <a:rPr lang="en-US" dirty="0"/>
            <a:t>Security / Access Users / Resource Classes</a:t>
          </a:r>
        </a:p>
      </dgm:t>
    </dgm:pt>
    <dgm:pt modelId="{231AD5CD-BD9D-45E0-BDD2-8AC3D6A7510F}" type="parTrans" cxnId="{15993D54-4120-467A-AD2B-469B9DF07057}">
      <dgm:prSet/>
      <dgm:spPr/>
      <dgm:t>
        <a:bodyPr/>
        <a:lstStyle/>
        <a:p>
          <a:endParaRPr lang="en-US"/>
        </a:p>
      </dgm:t>
    </dgm:pt>
    <dgm:pt modelId="{8D607955-9B46-4F70-B811-5523682F3368}" type="sibTrans" cxnId="{15993D54-4120-467A-AD2B-469B9DF07057}">
      <dgm:prSet/>
      <dgm:spPr/>
      <dgm:t>
        <a:bodyPr/>
        <a:lstStyle/>
        <a:p>
          <a:endParaRPr lang="en-US"/>
        </a:p>
      </dgm:t>
    </dgm:pt>
    <dgm:pt modelId="{A97F566E-FF76-49BE-BA64-022C36E28B2A}">
      <dgm:prSet/>
      <dgm:spPr/>
      <dgm:t>
        <a:bodyPr/>
        <a:lstStyle/>
        <a:p>
          <a:r>
            <a:rPr lang="en-US" dirty="0">
              <a:solidFill>
                <a:schemeClr val="tx1"/>
              </a:solidFill>
            </a:rPr>
            <a:t>Operations</a:t>
          </a:r>
        </a:p>
      </dgm:t>
    </dgm:pt>
    <dgm:pt modelId="{1417FFE6-C36B-4E52-B43F-61992531C12D}" type="parTrans" cxnId="{255240ED-A751-465E-A77E-B25F2419ED57}">
      <dgm:prSet/>
      <dgm:spPr/>
      <dgm:t>
        <a:bodyPr/>
        <a:lstStyle/>
        <a:p>
          <a:endParaRPr lang="en-US"/>
        </a:p>
      </dgm:t>
    </dgm:pt>
    <dgm:pt modelId="{41B8C766-425B-4A55-ABE7-D69F15B32D30}" type="sibTrans" cxnId="{255240ED-A751-465E-A77E-B25F2419ED57}">
      <dgm:prSet/>
      <dgm:spPr/>
      <dgm:t>
        <a:bodyPr/>
        <a:lstStyle/>
        <a:p>
          <a:endParaRPr lang="en-US"/>
        </a:p>
      </dgm:t>
    </dgm:pt>
    <dgm:pt modelId="{E1353B7E-EEBE-47BB-8B89-269333561BAB}">
      <dgm:prSet/>
      <dgm:spPr/>
      <dgm:t>
        <a:bodyPr/>
        <a:lstStyle/>
        <a:p>
          <a:r>
            <a:rPr lang="en-US" dirty="0">
              <a:solidFill>
                <a:schemeClr val="tx1"/>
              </a:solidFill>
            </a:rPr>
            <a:t>Production Tables</a:t>
          </a:r>
        </a:p>
      </dgm:t>
    </dgm:pt>
    <dgm:pt modelId="{07CE3854-A83C-4506-8D2B-94998A13593A}" type="parTrans" cxnId="{DE142CBB-E599-4578-84C1-B9D51A08DBAB}">
      <dgm:prSet/>
      <dgm:spPr/>
      <dgm:t>
        <a:bodyPr/>
        <a:lstStyle/>
        <a:p>
          <a:endParaRPr lang="en-US"/>
        </a:p>
      </dgm:t>
    </dgm:pt>
    <dgm:pt modelId="{E07A35A4-DE0A-455A-83CE-3C5BFF4C6D73}" type="sibTrans" cxnId="{DE142CBB-E599-4578-84C1-B9D51A08DBAB}">
      <dgm:prSet/>
      <dgm:spPr/>
      <dgm:t>
        <a:bodyPr/>
        <a:lstStyle/>
        <a:p>
          <a:endParaRPr lang="en-US"/>
        </a:p>
      </dgm:t>
    </dgm:pt>
    <dgm:pt modelId="{9A4378EC-0233-43AB-89A0-54E22F13A43E}">
      <dgm:prSet/>
      <dgm:spPr/>
      <dgm:t>
        <a:bodyPr/>
        <a:lstStyle/>
        <a:p>
          <a:r>
            <a:rPr lang="en-US" dirty="0">
              <a:solidFill>
                <a:schemeClr val="tx1"/>
              </a:solidFill>
            </a:rPr>
            <a:t>Migration Pipelines</a:t>
          </a:r>
        </a:p>
      </dgm:t>
    </dgm:pt>
    <dgm:pt modelId="{6D9D6087-B255-4C15-9048-250144714D67}" type="parTrans" cxnId="{5C356F0A-17AE-4FCF-A8F1-6708F1613C49}">
      <dgm:prSet/>
      <dgm:spPr/>
      <dgm:t>
        <a:bodyPr/>
        <a:lstStyle/>
        <a:p>
          <a:endParaRPr lang="en-US"/>
        </a:p>
      </dgm:t>
    </dgm:pt>
    <dgm:pt modelId="{FFDFDB8A-94C5-493F-AB23-8852852091F2}" type="sibTrans" cxnId="{5C356F0A-17AE-4FCF-A8F1-6708F1613C49}">
      <dgm:prSet/>
      <dgm:spPr/>
      <dgm:t>
        <a:bodyPr/>
        <a:lstStyle/>
        <a:p>
          <a:endParaRPr lang="en-US"/>
        </a:p>
      </dgm:t>
    </dgm:pt>
    <dgm:pt modelId="{0B7AB4F1-AC0E-4B89-B348-684160687A00}">
      <dgm:prSet/>
      <dgm:spPr/>
      <dgm:t>
        <a:bodyPr/>
        <a:lstStyle/>
        <a:p>
          <a:r>
            <a:rPr lang="en-US" dirty="0">
              <a:solidFill>
                <a:schemeClr val="tx1"/>
              </a:solidFill>
            </a:rPr>
            <a:t>Distribution and Replicated</a:t>
          </a:r>
        </a:p>
      </dgm:t>
    </dgm:pt>
    <dgm:pt modelId="{FC928A6C-1F8C-4D1A-8E98-FF681483BA69}" type="parTrans" cxnId="{02D0D034-44AB-4366-BC12-6DE1E4B082D2}">
      <dgm:prSet/>
      <dgm:spPr/>
      <dgm:t>
        <a:bodyPr/>
        <a:lstStyle/>
        <a:p>
          <a:endParaRPr lang="en-US"/>
        </a:p>
      </dgm:t>
    </dgm:pt>
    <dgm:pt modelId="{00E6DDF5-7938-429D-B53D-DB4E39F224E4}" type="sibTrans" cxnId="{02D0D034-44AB-4366-BC12-6DE1E4B082D2}">
      <dgm:prSet/>
      <dgm:spPr/>
      <dgm:t>
        <a:bodyPr/>
        <a:lstStyle/>
        <a:p>
          <a:endParaRPr lang="en-US"/>
        </a:p>
      </dgm:t>
    </dgm:pt>
    <dgm:pt modelId="{97BF7D89-4891-4128-BEE6-88325A021404}">
      <dgm:prSet/>
      <dgm:spPr/>
      <dgm:t>
        <a:bodyPr/>
        <a:lstStyle/>
        <a:p>
          <a:r>
            <a:rPr lang="en-US" dirty="0">
              <a:solidFill>
                <a:schemeClr val="tx1"/>
              </a:solidFill>
            </a:rPr>
            <a:t>Indexing Patterns</a:t>
          </a:r>
        </a:p>
      </dgm:t>
    </dgm:pt>
    <dgm:pt modelId="{63E427FD-FAE2-432A-866D-303B62C12412}" type="parTrans" cxnId="{7F52BF89-E74D-49E3-89D8-1EFDEB28487D}">
      <dgm:prSet/>
      <dgm:spPr/>
      <dgm:t>
        <a:bodyPr/>
        <a:lstStyle/>
        <a:p>
          <a:endParaRPr lang="en-US"/>
        </a:p>
      </dgm:t>
    </dgm:pt>
    <dgm:pt modelId="{2F7B6E04-B2F5-4710-B6BD-2152DED69FAE}" type="sibTrans" cxnId="{7F52BF89-E74D-49E3-89D8-1EFDEB28487D}">
      <dgm:prSet/>
      <dgm:spPr/>
      <dgm:t>
        <a:bodyPr/>
        <a:lstStyle/>
        <a:p>
          <a:endParaRPr lang="en-US"/>
        </a:p>
      </dgm:t>
    </dgm:pt>
    <dgm:pt modelId="{8FC7CB64-86CC-4023-8D7F-EA2F109CFCF6}">
      <dgm:prSet/>
      <dgm:spPr/>
      <dgm:t>
        <a:bodyPr/>
        <a:lstStyle/>
        <a:p>
          <a:r>
            <a:rPr lang="en-US" dirty="0">
              <a:solidFill>
                <a:schemeClr val="tx1"/>
              </a:solidFill>
            </a:rPr>
            <a:t>Query Performance </a:t>
          </a:r>
        </a:p>
      </dgm:t>
    </dgm:pt>
    <dgm:pt modelId="{F13AF5D7-7237-4F59-8E30-00F765F17FBD}" type="parTrans" cxnId="{92084C68-3EED-4D25-9BB0-8DFE087F431D}">
      <dgm:prSet/>
      <dgm:spPr/>
      <dgm:t>
        <a:bodyPr/>
        <a:lstStyle/>
        <a:p>
          <a:endParaRPr lang="en-US"/>
        </a:p>
      </dgm:t>
    </dgm:pt>
    <dgm:pt modelId="{81F17666-5571-4AF5-B306-33832B6C29EF}" type="sibTrans" cxnId="{92084C68-3EED-4D25-9BB0-8DFE087F431D}">
      <dgm:prSet/>
      <dgm:spPr/>
      <dgm:t>
        <a:bodyPr/>
        <a:lstStyle/>
        <a:p>
          <a:endParaRPr lang="en-US"/>
        </a:p>
      </dgm:t>
    </dgm:pt>
    <dgm:pt modelId="{629A64FD-ECB2-4784-8FD5-7C4BF188ABEC}" type="pres">
      <dgm:prSet presAssocID="{000EA86F-F6B7-49A5-9404-94224F116C06}" presName="Name0" presStyleCnt="0">
        <dgm:presLayoutVars>
          <dgm:dir/>
          <dgm:animLvl val="lvl"/>
          <dgm:resizeHandles val="exact"/>
        </dgm:presLayoutVars>
      </dgm:prSet>
      <dgm:spPr/>
    </dgm:pt>
    <dgm:pt modelId="{091192C2-B165-4CC6-84B6-FD1CF8AE44F5}" type="pres">
      <dgm:prSet presAssocID="{A97F566E-FF76-49BE-BA64-022C36E28B2A}" presName="boxAndChildren" presStyleCnt="0"/>
      <dgm:spPr/>
    </dgm:pt>
    <dgm:pt modelId="{3B59145C-EFC0-4C4A-A6DD-55413D2C4908}" type="pres">
      <dgm:prSet presAssocID="{A97F566E-FF76-49BE-BA64-022C36E28B2A}" presName="parentTextBox" presStyleLbl="node1" presStyleIdx="0" presStyleCnt="4"/>
      <dgm:spPr/>
    </dgm:pt>
    <dgm:pt modelId="{DB0F0BA2-A5B1-4FBC-8C37-EDE43E482F71}" type="pres">
      <dgm:prSet presAssocID="{A97F566E-FF76-49BE-BA64-022C36E28B2A}" presName="entireBox" presStyleLbl="node1" presStyleIdx="0" presStyleCnt="4"/>
      <dgm:spPr/>
    </dgm:pt>
    <dgm:pt modelId="{E3BFD74E-3E89-4969-A073-E699893F04C1}" type="pres">
      <dgm:prSet presAssocID="{A97F566E-FF76-49BE-BA64-022C36E28B2A}" presName="descendantBox" presStyleCnt="0"/>
      <dgm:spPr/>
    </dgm:pt>
    <dgm:pt modelId="{35C876D3-89E4-4C68-8701-0CC6C1C1C520}" type="pres">
      <dgm:prSet presAssocID="{97BF7D89-4891-4128-BEE6-88325A021404}" presName="childTextBox" presStyleLbl="fgAccFollowNode1" presStyleIdx="0" presStyleCnt="14">
        <dgm:presLayoutVars>
          <dgm:bulletEnabled val="1"/>
        </dgm:presLayoutVars>
      </dgm:prSet>
      <dgm:spPr/>
    </dgm:pt>
    <dgm:pt modelId="{8AF2D76A-E4E7-4335-9CC1-00F78E25D586}" type="pres">
      <dgm:prSet presAssocID="{8FC7CB64-86CC-4023-8D7F-EA2F109CFCF6}" presName="childTextBox" presStyleLbl="fgAccFollowNode1" presStyleIdx="1" presStyleCnt="14">
        <dgm:presLayoutVars>
          <dgm:bulletEnabled val="1"/>
        </dgm:presLayoutVars>
      </dgm:prSet>
      <dgm:spPr/>
    </dgm:pt>
    <dgm:pt modelId="{07D335E4-C06B-4982-91A4-838A3AB2509F}" type="pres">
      <dgm:prSet presAssocID="{A002131C-A21A-478F-8111-E30BDEF00237}" presName="sp" presStyleCnt="0"/>
      <dgm:spPr/>
    </dgm:pt>
    <dgm:pt modelId="{7D17CB05-63B2-4FAB-8B52-94B12227F629}" type="pres">
      <dgm:prSet presAssocID="{7770DFBA-1A0A-447D-8A70-4DFDDD2B2D1E}" presName="arrowAndChildren" presStyleCnt="0"/>
      <dgm:spPr/>
    </dgm:pt>
    <dgm:pt modelId="{A4E95EB8-4648-4FD5-8F8E-D26DD6F95A84}" type="pres">
      <dgm:prSet presAssocID="{7770DFBA-1A0A-447D-8A70-4DFDDD2B2D1E}" presName="parentTextArrow" presStyleLbl="node1" presStyleIdx="0" presStyleCnt="4"/>
      <dgm:spPr/>
    </dgm:pt>
    <dgm:pt modelId="{DB81ECED-4484-4AE8-BAC0-269A39ED4809}" type="pres">
      <dgm:prSet presAssocID="{7770DFBA-1A0A-447D-8A70-4DFDDD2B2D1E}" presName="arrow" presStyleLbl="node1" presStyleIdx="1" presStyleCnt="4"/>
      <dgm:spPr/>
    </dgm:pt>
    <dgm:pt modelId="{34F35166-BE59-47F7-8627-A09AEFAAE549}" type="pres">
      <dgm:prSet presAssocID="{7770DFBA-1A0A-447D-8A70-4DFDDD2B2D1E}" presName="descendantArrow" presStyleCnt="0"/>
      <dgm:spPr/>
    </dgm:pt>
    <dgm:pt modelId="{F7A33A01-1E13-47B6-B448-8244316611E9}" type="pres">
      <dgm:prSet presAssocID="{3AC8D37A-8CC5-4F8A-A9A0-7E95C9566908}" presName="childTextArrow" presStyleLbl="fgAccFollowNode1" presStyleIdx="2" presStyleCnt="14">
        <dgm:presLayoutVars>
          <dgm:bulletEnabled val="1"/>
        </dgm:presLayoutVars>
      </dgm:prSet>
      <dgm:spPr/>
    </dgm:pt>
    <dgm:pt modelId="{5C73CB2E-37F9-47E6-A1E7-F96FBFC044E7}" type="pres">
      <dgm:prSet presAssocID="{AB0B9856-106E-4748-9E11-A0437241D33B}" presName="childTextArrow" presStyleLbl="fgAccFollowNode1" presStyleIdx="3" presStyleCnt="14">
        <dgm:presLayoutVars>
          <dgm:bulletEnabled val="1"/>
        </dgm:presLayoutVars>
      </dgm:prSet>
      <dgm:spPr/>
    </dgm:pt>
    <dgm:pt modelId="{7E900E49-C329-4A3A-9586-05DBFE9F5ABC}" type="pres">
      <dgm:prSet presAssocID="{E1353B7E-EEBE-47BB-8B89-269333561BAB}" presName="childTextArrow" presStyleLbl="fgAccFollowNode1" presStyleIdx="4" presStyleCnt="14">
        <dgm:presLayoutVars>
          <dgm:bulletEnabled val="1"/>
        </dgm:presLayoutVars>
      </dgm:prSet>
      <dgm:spPr/>
    </dgm:pt>
    <dgm:pt modelId="{C83D11F8-DE9A-42E5-B727-37AA0AF285C2}" type="pres">
      <dgm:prSet presAssocID="{5E588CB7-6252-4C4D-8C5F-21DCC1340D0C}" presName="childTextArrow" presStyleLbl="fgAccFollowNode1" presStyleIdx="5" presStyleCnt="14">
        <dgm:presLayoutVars>
          <dgm:bulletEnabled val="1"/>
        </dgm:presLayoutVars>
      </dgm:prSet>
      <dgm:spPr/>
    </dgm:pt>
    <dgm:pt modelId="{5D2A3B6C-0261-478F-B8FB-5EC8272131E8}" type="pres">
      <dgm:prSet presAssocID="{2C06BB27-5DEB-4A40-BA31-632FCBA5448C}" presName="childTextArrow" presStyleLbl="fgAccFollowNode1" presStyleIdx="6" presStyleCnt="14">
        <dgm:presLayoutVars>
          <dgm:bulletEnabled val="1"/>
        </dgm:presLayoutVars>
      </dgm:prSet>
      <dgm:spPr/>
    </dgm:pt>
    <dgm:pt modelId="{BD0EFCD0-D302-4768-AD32-5669F5FACF8B}" type="pres">
      <dgm:prSet presAssocID="{0B7AB4F1-AC0E-4B89-B348-684160687A00}" presName="childTextArrow" presStyleLbl="fgAccFollowNode1" presStyleIdx="7" presStyleCnt="14">
        <dgm:presLayoutVars>
          <dgm:bulletEnabled val="1"/>
        </dgm:presLayoutVars>
      </dgm:prSet>
      <dgm:spPr/>
    </dgm:pt>
    <dgm:pt modelId="{443E8C73-EB02-479F-BF02-5801FEE35833}" type="pres">
      <dgm:prSet presAssocID="{98ADD162-4C62-404D-BDA3-1D704932E21A}" presName="sp" presStyleCnt="0"/>
      <dgm:spPr/>
    </dgm:pt>
    <dgm:pt modelId="{27E55AA9-A7AB-44F9-9053-985AB600D506}" type="pres">
      <dgm:prSet presAssocID="{109FAB88-AFBC-4046-B3AE-72288DC2D617}" presName="arrowAndChildren" presStyleCnt="0"/>
      <dgm:spPr/>
    </dgm:pt>
    <dgm:pt modelId="{6ECAACBC-7C3E-4A39-8D66-0CA8BE798695}" type="pres">
      <dgm:prSet presAssocID="{109FAB88-AFBC-4046-B3AE-72288DC2D617}" presName="parentTextArrow" presStyleLbl="node1" presStyleIdx="1" presStyleCnt="4"/>
      <dgm:spPr/>
    </dgm:pt>
    <dgm:pt modelId="{EAF4A55E-AA3B-4849-840F-C168DE0B7926}" type="pres">
      <dgm:prSet presAssocID="{109FAB88-AFBC-4046-B3AE-72288DC2D617}" presName="arrow" presStyleLbl="node1" presStyleIdx="2" presStyleCnt="4"/>
      <dgm:spPr/>
    </dgm:pt>
    <dgm:pt modelId="{0DE19D24-45E4-4CB3-BB4E-57EF5E071979}" type="pres">
      <dgm:prSet presAssocID="{109FAB88-AFBC-4046-B3AE-72288DC2D617}" presName="descendantArrow" presStyleCnt="0"/>
      <dgm:spPr/>
    </dgm:pt>
    <dgm:pt modelId="{8445519A-EED3-4C03-84BC-5E2AA2EE58F6}" type="pres">
      <dgm:prSet presAssocID="{E6056429-CC67-40AF-8F6F-1959C636AA14}" presName="childTextArrow" presStyleLbl="fgAccFollowNode1" presStyleIdx="8" presStyleCnt="14">
        <dgm:presLayoutVars>
          <dgm:bulletEnabled val="1"/>
        </dgm:presLayoutVars>
      </dgm:prSet>
      <dgm:spPr/>
    </dgm:pt>
    <dgm:pt modelId="{1ED0FF84-41DE-43A2-84E9-31D8DAF86B59}" type="pres">
      <dgm:prSet presAssocID="{B102B7B4-225E-49BD-ACCA-2EFD56017B0E}" presName="childTextArrow" presStyleLbl="fgAccFollowNode1" presStyleIdx="9" presStyleCnt="14">
        <dgm:presLayoutVars>
          <dgm:bulletEnabled val="1"/>
        </dgm:presLayoutVars>
      </dgm:prSet>
      <dgm:spPr/>
    </dgm:pt>
    <dgm:pt modelId="{6E74719A-F6E1-44B0-A698-3CAFCE1DAE69}" type="pres">
      <dgm:prSet presAssocID="{9A4378EC-0233-43AB-89A0-54E22F13A43E}" presName="childTextArrow" presStyleLbl="fgAccFollowNode1" presStyleIdx="10" presStyleCnt="14">
        <dgm:presLayoutVars>
          <dgm:bulletEnabled val="1"/>
        </dgm:presLayoutVars>
      </dgm:prSet>
      <dgm:spPr/>
    </dgm:pt>
    <dgm:pt modelId="{7CD0FB30-C5E1-4E37-BFA9-210702F63EEE}" type="pres">
      <dgm:prSet presAssocID="{BE45A996-7C2B-41C7-A9A3-7C2DF5F71D4E}" presName="sp" presStyleCnt="0"/>
      <dgm:spPr/>
    </dgm:pt>
    <dgm:pt modelId="{DCD29F02-103F-4203-A0D5-76EF6AE64874}" type="pres">
      <dgm:prSet presAssocID="{64C1A53E-5CDA-46F1-A7A8-043E7AC3C8CA}" presName="arrowAndChildren" presStyleCnt="0"/>
      <dgm:spPr/>
    </dgm:pt>
    <dgm:pt modelId="{3C5C8C03-60F2-46AD-94DC-5B1531DB8EF4}" type="pres">
      <dgm:prSet presAssocID="{64C1A53E-5CDA-46F1-A7A8-043E7AC3C8CA}" presName="parentTextArrow" presStyleLbl="node1" presStyleIdx="2" presStyleCnt="4"/>
      <dgm:spPr/>
    </dgm:pt>
    <dgm:pt modelId="{466D4348-5429-4C69-AEDE-5DF4A5AEB825}" type="pres">
      <dgm:prSet presAssocID="{64C1A53E-5CDA-46F1-A7A8-043E7AC3C8CA}" presName="arrow" presStyleLbl="node1" presStyleIdx="3" presStyleCnt="4"/>
      <dgm:spPr/>
    </dgm:pt>
    <dgm:pt modelId="{673357BA-3027-4177-A38C-637FBF5A24BB}" type="pres">
      <dgm:prSet presAssocID="{64C1A53E-5CDA-46F1-A7A8-043E7AC3C8CA}" presName="descendantArrow" presStyleCnt="0"/>
      <dgm:spPr/>
    </dgm:pt>
    <dgm:pt modelId="{15BDD5BF-1681-4637-AE36-9A54C9A9AF30}" type="pres">
      <dgm:prSet presAssocID="{8550747A-9061-4485-BAFE-D8BC5C872F70}" presName="childTextArrow" presStyleLbl="fgAccFollowNode1" presStyleIdx="11" presStyleCnt="14">
        <dgm:presLayoutVars>
          <dgm:bulletEnabled val="1"/>
        </dgm:presLayoutVars>
      </dgm:prSet>
      <dgm:spPr/>
    </dgm:pt>
    <dgm:pt modelId="{0E40724C-98EE-4D50-8489-63EB4BC947E9}" type="pres">
      <dgm:prSet presAssocID="{51942DE4-6FBD-4ADA-8C20-51B585DDBB03}" presName="childTextArrow" presStyleLbl="fgAccFollowNode1" presStyleIdx="12" presStyleCnt="14">
        <dgm:presLayoutVars>
          <dgm:bulletEnabled val="1"/>
        </dgm:presLayoutVars>
      </dgm:prSet>
      <dgm:spPr/>
    </dgm:pt>
    <dgm:pt modelId="{6B6E3950-C0AE-444B-9565-4F06C5217B23}" type="pres">
      <dgm:prSet presAssocID="{45D8C1B3-7074-4AB8-9106-3ECD9284E1BE}" presName="childTextArrow" presStyleLbl="fgAccFollowNode1" presStyleIdx="13" presStyleCnt="14">
        <dgm:presLayoutVars>
          <dgm:bulletEnabled val="1"/>
        </dgm:presLayoutVars>
      </dgm:prSet>
      <dgm:spPr/>
    </dgm:pt>
  </dgm:ptLst>
  <dgm:cxnLst>
    <dgm:cxn modelId="{9B9D6F00-5565-43FD-AEC9-9F2901829427}" type="presOf" srcId="{97BF7D89-4891-4128-BEE6-88325A021404}" destId="{35C876D3-89E4-4C68-8701-0CC6C1C1C520}" srcOrd="0" destOrd="0" presId="urn:microsoft.com/office/officeart/2005/8/layout/process4"/>
    <dgm:cxn modelId="{5C356F0A-17AE-4FCF-A8F1-6708F1613C49}" srcId="{109FAB88-AFBC-4046-B3AE-72288DC2D617}" destId="{9A4378EC-0233-43AB-89A0-54E22F13A43E}" srcOrd="2" destOrd="0" parTransId="{6D9D6087-B255-4C15-9048-250144714D67}" sibTransId="{FFDFDB8A-94C5-493F-AB23-8852852091F2}"/>
    <dgm:cxn modelId="{3513720B-CA41-458B-80BE-829F4E3E9FC0}" type="presOf" srcId="{000EA86F-F6B7-49A5-9404-94224F116C06}" destId="{629A64FD-ECB2-4784-8FD5-7C4BF188ABEC}" srcOrd="0" destOrd="0" presId="urn:microsoft.com/office/officeart/2005/8/layout/process4"/>
    <dgm:cxn modelId="{B354DD13-77BC-4185-827E-2ECD203D3533}" type="presOf" srcId="{8FC7CB64-86CC-4023-8D7F-EA2F109CFCF6}" destId="{8AF2D76A-E4E7-4335-9CC1-00F78E25D586}" srcOrd="0" destOrd="0" presId="urn:microsoft.com/office/officeart/2005/8/layout/process4"/>
    <dgm:cxn modelId="{C62DB517-7A4D-4DFD-B3AD-DDD3325DBA90}" type="presOf" srcId="{51942DE4-6FBD-4ADA-8C20-51B585DDBB03}" destId="{0E40724C-98EE-4D50-8489-63EB4BC947E9}" srcOrd="0" destOrd="0" presId="urn:microsoft.com/office/officeart/2005/8/layout/process4"/>
    <dgm:cxn modelId="{F92EF217-8BB1-4349-B932-6BC2C8FE8229}" srcId="{000EA86F-F6B7-49A5-9404-94224F116C06}" destId="{7770DFBA-1A0A-447D-8A70-4DFDDD2B2D1E}" srcOrd="2" destOrd="0" parTransId="{51BBCA83-EE57-4A0B-9D5B-36352B446DF0}" sibTransId="{A002131C-A21A-478F-8111-E30BDEF00237}"/>
    <dgm:cxn modelId="{5E96A028-03A9-43EF-A72D-F44C83C59F3A}" type="presOf" srcId="{5E588CB7-6252-4C4D-8C5F-21DCC1340D0C}" destId="{C83D11F8-DE9A-42E5-B727-37AA0AF285C2}" srcOrd="0" destOrd="0" presId="urn:microsoft.com/office/officeart/2005/8/layout/process4"/>
    <dgm:cxn modelId="{1F558F2E-AFAF-45A2-8D4F-80B68C866D0F}" type="presOf" srcId="{64C1A53E-5CDA-46F1-A7A8-043E7AC3C8CA}" destId="{466D4348-5429-4C69-AEDE-5DF4A5AEB825}" srcOrd="1" destOrd="0" presId="urn:microsoft.com/office/officeart/2005/8/layout/process4"/>
    <dgm:cxn modelId="{02D0D034-44AB-4366-BC12-6DE1E4B082D2}" srcId="{7770DFBA-1A0A-447D-8A70-4DFDDD2B2D1E}" destId="{0B7AB4F1-AC0E-4B89-B348-684160687A00}" srcOrd="5" destOrd="0" parTransId="{FC928A6C-1F8C-4D1A-8E98-FF681483BA69}" sibTransId="{00E6DDF5-7938-429D-B53D-DB4E39F224E4}"/>
    <dgm:cxn modelId="{8E3B8B35-4388-478F-A1B7-AD2C125689AD}" type="presOf" srcId="{E1353B7E-EEBE-47BB-8B89-269333561BAB}" destId="{7E900E49-C329-4A3A-9586-05DBFE9F5ABC}" srcOrd="0" destOrd="0" presId="urn:microsoft.com/office/officeart/2005/8/layout/process4"/>
    <dgm:cxn modelId="{F010F73F-33EB-47D2-9F24-FA5A07D2A5D1}" srcId="{000EA86F-F6B7-49A5-9404-94224F116C06}" destId="{109FAB88-AFBC-4046-B3AE-72288DC2D617}" srcOrd="1" destOrd="0" parTransId="{F02583BD-91A4-45A0-9653-DB2B906BF7E3}" sibTransId="{98ADD162-4C62-404D-BDA3-1D704932E21A}"/>
    <dgm:cxn modelId="{B08BCC62-6CAC-436D-B6B3-BA226373D4E1}" srcId="{7770DFBA-1A0A-447D-8A70-4DFDDD2B2D1E}" destId="{3AC8D37A-8CC5-4F8A-A9A0-7E95C9566908}" srcOrd="0" destOrd="0" parTransId="{1BE019B6-13BE-4F48-B590-C33EAFC1250A}" sibTransId="{4D1F2E26-ABF1-41B7-872D-1F1C7464F087}"/>
    <dgm:cxn modelId="{5ED8E862-ED73-4BC5-AC05-580577CAAAE4}" type="presOf" srcId="{64C1A53E-5CDA-46F1-A7A8-043E7AC3C8CA}" destId="{3C5C8C03-60F2-46AD-94DC-5B1531DB8EF4}" srcOrd="0" destOrd="0" presId="urn:microsoft.com/office/officeart/2005/8/layout/process4"/>
    <dgm:cxn modelId="{09C48C44-FB90-4850-BCAC-99324576FA47}" srcId="{109FAB88-AFBC-4046-B3AE-72288DC2D617}" destId="{E6056429-CC67-40AF-8F6F-1959C636AA14}" srcOrd="0" destOrd="0" parTransId="{559DC9E3-5032-4727-A36E-D6BA727ECAC8}" sibTransId="{C0E3C9DA-3191-4CE6-B681-725EE4701867}"/>
    <dgm:cxn modelId="{A8BF0747-8BF2-45D5-B216-388B3671FB10}" type="presOf" srcId="{109FAB88-AFBC-4046-B3AE-72288DC2D617}" destId="{6ECAACBC-7C3E-4A39-8D66-0CA8BE798695}" srcOrd="0" destOrd="0" presId="urn:microsoft.com/office/officeart/2005/8/layout/process4"/>
    <dgm:cxn modelId="{92084C68-3EED-4D25-9BB0-8DFE087F431D}" srcId="{A97F566E-FF76-49BE-BA64-022C36E28B2A}" destId="{8FC7CB64-86CC-4023-8D7F-EA2F109CFCF6}" srcOrd="1" destOrd="0" parTransId="{F13AF5D7-7237-4F59-8E30-00F765F17FBD}" sibTransId="{81F17666-5571-4AF5-B306-33832B6C29EF}"/>
    <dgm:cxn modelId="{B8A1856F-304D-4CAD-BFA5-DA68D58CE802}" srcId="{7770DFBA-1A0A-447D-8A70-4DFDDD2B2D1E}" destId="{2C06BB27-5DEB-4A40-BA31-632FCBA5448C}" srcOrd="4" destOrd="0" parTransId="{A5ACCBD4-BC65-468A-9293-C33B644BDC09}" sibTransId="{41EB7C93-6388-42C2-89D5-CD5EF074BB6B}"/>
    <dgm:cxn modelId="{5D484470-9234-417D-A0EF-12C10C586BDD}" type="presOf" srcId="{8550747A-9061-4485-BAFE-D8BC5C872F70}" destId="{15BDD5BF-1681-4637-AE36-9A54C9A9AF30}" srcOrd="0" destOrd="0" presId="urn:microsoft.com/office/officeart/2005/8/layout/process4"/>
    <dgm:cxn modelId="{15993D54-4120-467A-AD2B-469B9DF07057}" srcId="{64C1A53E-5CDA-46F1-A7A8-043E7AC3C8CA}" destId="{45D8C1B3-7074-4AB8-9106-3ECD9284E1BE}" srcOrd="2" destOrd="0" parTransId="{231AD5CD-BD9D-45E0-BDD2-8AC3D6A7510F}" sibTransId="{8D607955-9B46-4F70-B811-5523682F3368}"/>
    <dgm:cxn modelId="{1E593356-5878-455E-9A57-03DE646E7909}" type="presOf" srcId="{9A4378EC-0233-43AB-89A0-54E22F13A43E}" destId="{6E74719A-F6E1-44B0-A698-3CAFCE1DAE69}" srcOrd="0" destOrd="0" presId="urn:microsoft.com/office/officeart/2005/8/layout/process4"/>
    <dgm:cxn modelId="{3B86C67A-CE5B-440D-ACCE-1EBD51C59C22}" type="presOf" srcId="{7770DFBA-1A0A-447D-8A70-4DFDDD2B2D1E}" destId="{DB81ECED-4484-4AE8-BAC0-269A39ED4809}" srcOrd="1" destOrd="0" presId="urn:microsoft.com/office/officeart/2005/8/layout/process4"/>
    <dgm:cxn modelId="{E5BFF280-D7FC-4F15-AC33-CFC5A3D3ED18}" srcId="{000EA86F-F6B7-49A5-9404-94224F116C06}" destId="{64C1A53E-5CDA-46F1-A7A8-043E7AC3C8CA}" srcOrd="0" destOrd="0" parTransId="{83FF593D-4A89-43BE-9095-01FF72EAE3D1}" sibTransId="{BE45A996-7C2B-41C7-A9A3-7C2DF5F71D4E}"/>
    <dgm:cxn modelId="{8850A684-8C34-4EA5-BAF6-EA1605CE47D9}" type="presOf" srcId="{0B7AB4F1-AC0E-4B89-B348-684160687A00}" destId="{BD0EFCD0-D302-4768-AD32-5669F5FACF8B}" srcOrd="0" destOrd="0" presId="urn:microsoft.com/office/officeart/2005/8/layout/process4"/>
    <dgm:cxn modelId="{22703E85-076F-423B-8C5B-7279A7CB4934}" type="presOf" srcId="{E6056429-CC67-40AF-8F6F-1959C636AA14}" destId="{8445519A-EED3-4C03-84BC-5E2AA2EE58F6}" srcOrd="0" destOrd="0" presId="urn:microsoft.com/office/officeart/2005/8/layout/process4"/>
    <dgm:cxn modelId="{7036C088-BEE3-4EB6-87DF-9DDEE8AA9102}" type="presOf" srcId="{45D8C1B3-7074-4AB8-9106-3ECD9284E1BE}" destId="{6B6E3950-C0AE-444B-9565-4F06C5217B23}" srcOrd="0" destOrd="0" presId="urn:microsoft.com/office/officeart/2005/8/layout/process4"/>
    <dgm:cxn modelId="{46D56289-10C5-4B68-B820-CACDFA51F620}" type="presOf" srcId="{109FAB88-AFBC-4046-B3AE-72288DC2D617}" destId="{EAF4A55E-AA3B-4849-840F-C168DE0B7926}" srcOrd="1" destOrd="0" presId="urn:microsoft.com/office/officeart/2005/8/layout/process4"/>
    <dgm:cxn modelId="{7F52BF89-E74D-49E3-89D8-1EFDEB28487D}" srcId="{A97F566E-FF76-49BE-BA64-022C36E28B2A}" destId="{97BF7D89-4891-4128-BEE6-88325A021404}" srcOrd="0" destOrd="0" parTransId="{63E427FD-FAE2-432A-866D-303B62C12412}" sibTransId="{2F7B6E04-B2F5-4710-B6BD-2152DED69FAE}"/>
    <dgm:cxn modelId="{E1ADA991-C9FD-4C24-8883-06851751C029}" srcId="{64C1A53E-5CDA-46F1-A7A8-043E7AC3C8CA}" destId="{51942DE4-6FBD-4ADA-8C20-51B585DDBB03}" srcOrd="1" destOrd="0" parTransId="{C42BE71C-8E22-4BE8-80AC-871D7B4B3A45}" sibTransId="{863ADCEC-FA93-49E4-9E71-07715F512C5B}"/>
    <dgm:cxn modelId="{8AF4EFB6-720E-40B0-B5A2-17EF956E5517}" srcId="{7770DFBA-1A0A-447D-8A70-4DFDDD2B2D1E}" destId="{5E588CB7-6252-4C4D-8C5F-21DCC1340D0C}" srcOrd="3" destOrd="0" parTransId="{E221F35F-4D74-48A9-883F-B952894B5820}" sibTransId="{4DAEEECB-F965-48F5-B501-4D2803973917}"/>
    <dgm:cxn modelId="{DE142CBB-E599-4578-84C1-B9D51A08DBAB}" srcId="{7770DFBA-1A0A-447D-8A70-4DFDDD2B2D1E}" destId="{E1353B7E-EEBE-47BB-8B89-269333561BAB}" srcOrd="2" destOrd="0" parTransId="{07CE3854-A83C-4506-8D2B-94998A13593A}" sibTransId="{E07A35A4-DE0A-455A-83CE-3C5BFF4C6D73}"/>
    <dgm:cxn modelId="{EFE2F4C4-FAFC-4F56-B0FB-CDEB680389F2}" srcId="{64C1A53E-5CDA-46F1-A7A8-043E7AC3C8CA}" destId="{8550747A-9061-4485-BAFE-D8BC5C872F70}" srcOrd="0" destOrd="0" parTransId="{42DB943B-7C41-4664-8785-1EE306546D43}" sibTransId="{25C32A3C-C07D-4A27-A3D2-DD03A230ACE9}"/>
    <dgm:cxn modelId="{A3142BC6-1D25-4649-AA8C-35A8A3E39B2D}" type="presOf" srcId="{2C06BB27-5DEB-4A40-BA31-632FCBA5448C}" destId="{5D2A3B6C-0261-478F-B8FB-5EC8272131E8}" srcOrd="0" destOrd="0" presId="urn:microsoft.com/office/officeart/2005/8/layout/process4"/>
    <dgm:cxn modelId="{14D5DEDC-2C07-4442-BDD3-2002E7CB9824}" type="presOf" srcId="{3AC8D37A-8CC5-4F8A-A9A0-7E95C9566908}" destId="{F7A33A01-1E13-47B6-B448-8244316611E9}" srcOrd="0" destOrd="0" presId="urn:microsoft.com/office/officeart/2005/8/layout/process4"/>
    <dgm:cxn modelId="{4690ACDD-F369-4F61-9C9D-28CB2EBFEB53}" type="presOf" srcId="{A97F566E-FF76-49BE-BA64-022C36E28B2A}" destId="{DB0F0BA2-A5B1-4FBC-8C37-EDE43E482F71}" srcOrd="1" destOrd="0" presId="urn:microsoft.com/office/officeart/2005/8/layout/process4"/>
    <dgm:cxn modelId="{255240ED-A751-465E-A77E-B25F2419ED57}" srcId="{000EA86F-F6B7-49A5-9404-94224F116C06}" destId="{A97F566E-FF76-49BE-BA64-022C36E28B2A}" srcOrd="3" destOrd="0" parTransId="{1417FFE6-C36B-4E52-B43F-61992531C12D}" sibTransId="{41B8C766-425B-4A55-ABE7-D69F15B32D30}"/>
    <dgm:cxn modelId="{CE92D4EF-CE4F-4253-ADBA-FFFA32B8E534}" type="presOf" srcId="{B102B7B4-225E-49BD-ACCA-2EFD56017B0E}" destId="{1ED0FF84-41DE-43A2-84E9-31D8DAF86B59}" srcOrd="0" destOrd="0" presId="urn:microsoft.com/office/officeart/2005/8/layout/process4"/>
    <dgm:cxn modelId="{075C2CF0-8670-4BBB-8B84-AD1FCC067D44}" type="presOf" srcId="{AB0B9856-106E-4748-9E11-A0437241D33B}" destId="{5C73CB2E-37F9-47E6-A1E7-F96FBFC044E7}" srcOrd="0" destOrd="0" presId="urn:microsoft.com/office/officeart/2005/8/layout/process4"/>
    <dgm:cxn modelId="{CD8521F3-7FDE-403F-A069-C5AC78F6A544}" srcId="{109FAB88-AFBC-4046-B3AE-72288DC2D617}" destId="{B102B7B4-225E-49BD-ACCA-2EFD56017B0E}" srcOrd="1" destOrd="0" parTransId="{E01B945F-528B-4C87-8295-E32626433FBA}" sibTransId="{5EC45A4F-91E3-4156-ACC2-3EBA55256B1D}"/>
    <dgm:cxn modelId="{9BA682F9-E37F-4875-A410-AE84FC51D43A}" type="presOf" srcId="{7770DFBA-1A0A-447D-8A70-4DFDDD2B2D1E}" destId="{A4E95EB8-4648-4FD5-8F8E-D26DD6F95A84}" srcOrd="0" destOrd="0" presId="urn:microsoft.com/office/officeart/2005/8/layout/process4"/>
    <dgm:cxn modelId="{86A6EFF9-4CA0-4B6C-87FB-5AA84291F544}" srcId="{7770DFBA-1A0A-447D-8A70-4DFDDD2B2D1E}" destId="{AB0B9856-106E-4748-9E11-A0437241D33B}" srcOrd="1" destOrd="0" parTransId="{0AA14AED-1BC0-48FF-889C-5B739D61C6C5}" sibTransId="{C1E31951-29A7-46C1-AA58-1222A51481F5}"/>
    <dgm:cxn modelId="{FF8FBCFA-7A48-4D5D-9A69-7888178A1345}" type="presOf" srcId="{A97F566E-FF76-49BE-BA64-022C36E28B2A}" destId="{3B59145C-EFC0-4C4A-A6DD-55413D2C4908}" srcOrd="0" destOrd="0" presId="urn:microsoft.com/office/officeart/2005/8/layout/process4"/>
    <dgm:cxn modelId="{29EE1C90-D474-4833-BB06-8B2278DC02E0}" type="presParOf" srcId="{629A64FD-ECB2-4784-8FD5-7C4BF188ABEC}" destId="{091192C2-B165-4CC6-84B6-FD1CF8AE44F5}" srcOrd="0" destOrd="0" presId="urn:microsoft.com/office/officeart/2005/8/layout/process4"/>
    <dgm:cxn modelId="{36046C50-1920-4318-9670-DA6D82F432C1}" type="presParOf" srcId="{091192C2-B165-4CC6-84B6-FD1CF8AE44F5}" destId="{3B59145C-EFC0-4C4A-A6DD-55413D2C4908}" srcOrd="0" destOrd="0" presId="urn:microsoft.com/office/officeart/2005/8/layout/process4"/>
    <dgm:cxn modelId="{13DF0815-23CA-4234-9F76-05CDEB037C7B}" type="presParOf" srcId="{091192C2-B165-4CC6-84B6-FD1CF8AE44F5}" destId="{DB0F0BA2-A5B1-4FBC-8C37-EDE43E482F71}" srcOrd="1" destOrd="0" presId="urn:microsoft.com/office/officeart/2005/8/layout/process4"/>
    <dgm:cxn modelId="{3AE7B295-2F51-49C6-AB4A-6C3744E4A629}" type="presParOf" srcId="{091192C2-B165-4CC6-84B6-FD1CF8AE44F5}" destId="{E3BFD74E-3E89-4969-A073-E699893F04C1}" srcOrd="2" destOrd="0" presId="urn:microsoft.com/office/officeart/2005/8/layout/process4"/>
    <dgm:cxn modelId="{1048EC18-F8BC-49D6-A9F4-A425D8235D55}" type="presParOf" srcId="{E3BFD74E-3E89-4969-A073-E699893F04C1}" destId="{35C876D3-89E4-4C68-8701-0CC6C1C1C520}" srcOrd="0" destOrd="0" presId="urn:microsoft.com/office/officeart/2005/8/layout/process4"/>
    <dgm:cxn modelId="{933BC02A-2A6B-4F8A-A881-090175FD2507}" type="presParOf" srcId="{E3BFD74E-3E89-4969-A073-E699893F04C1}" destId="{8AF2D76A-E4E7-4335-9CC1-00F78E25D586}" srcOrd="1" destOrd="0" presId="urn:microsoft.com/office/officeart/2005/8/layout/process4"/>
    <dgm:cxn modelId="{489A02CD-9020-4D9A-A5AD-CC5D5A950866}" type="presParOf" srcId="{629A64FD-ECB2-4784-8FD5-7C4BF188ABEC}" destId="{07D335E4-C06B-4982-91A4-838A3AB2509F}" srcOrd="1" destOrd="0" presId="urn:microsoft.com/office/officeart/2005/8/layout/process4"/>
    <dgm:cxn modelId="{12BCCB44-7483-48BF-BBDD-7E6FEC3A1823}" type="presParOf" srcId="{629A64FD-ECB2-4784-8FD5-7C4BF188ABEC}" destId="{7D17CB05-63B2-4FAB-8B52-94B12227F629}" srcOrd="2" destOrd="0" presId="urn:microsoft.com/office/officeart/2005/8/layout/process4"/>
    <dgm:cxn modelId="{D4B9DC8C-8EE0-4657-9334-44DA1D10D136}" type="presParOf" srcId="{7D17CB05-63B2-4FAB-8B52-94B12227F629}" destId="{A4E95EB8-4648-4FD5-8F8E-D26DD6F95A84}" srcOrd="0" destOrd="0" presId="urn:microsoft.com/office/officeart/2005/8/layout/process4"/>
    <dgm:cxn modelId="{58FACA9D-70CF-4213-8EAD-3039A8619DB6}" type="presParOf" srcId="{7D17CB05-63B2-4FAB-8B52-94B12227F629}" destId="{DB81ECED-4484-4AE8-BAC0-269A39ED4809}" srcOrd="1" destOrd="0" presId="urn:microsoft.com/office/officeart/2005/8/layout/process4"/>
    <dgm:cxn modelId="{1BBB7FD2-9EED-448A-BD05-01786BCEF802}" type="presParOf" srcId="{7D17CB05-63B2-4FAB-8B52-94B12227F629}" destId="{34F35166-BE59-47F7-8627-A09AEFAAE549}" srcOrd="2" destOrd="0" presId="urn:microsoft.com/office/officeart/2005/8/layout/process4"/>
    <dgm:cxn modelId="{3BECE07D-25C6-4601-A966-374394AEDE90}" type="presParOf" srcId="{34F35166-BE59-47F7-8627-A09AEFAAE549}" destId="{F7A33A01-1E13-47B6-B448-8244316611E9}" srcOrd="0" destOrd="0" presId="urn:microsoft.com/office/officeart/2005/8/layout/process4"/>
    <dgm:cxn modelId="{456533E4-10AB-4F36-8FF8-1A16C93B0F64}" type="presParOf" srcId="{34F35166-BE59-47F7-8627-A09AEFAAE549}" destId="{5C73CB2E-37F9-47E6-A1E7-F96FBFC044E7}" srcOrd="1" destOrd="0" presId="urn:microsoft.com/office/officeart/2005/8/layout/process4"/>
    <dgm:cxn modelId="{5AFF7336-0CFF-4D0A-A3EE-DF4EBF5A9BF8}" type="presParOf" srcId="{34F35166-BE59-47F7-8627-A09AEFAAE549}" destId="{7E900E49-C329-4A3A-9586-05DBFE9F5ABC}" srcOrd="2" destOrd="0" presId="urn:microsoft.com/office/officeart/2005/8/layout/process4"/>
    <dgm:cxn modelId="{57C047EF-3382-485E-B268-7F93C7731E6D}" type="presParOf" srcId="{34F35166-BE59-47F7-8627-A09AEFAAE549}" destId="{C83D11F8-DE9A-42E5-B727-37AA0AF285C2}" srcOrd="3" destOrd="0" presId="urn:microsoft.com/office/officeart/2005/8/layout/process4"/>
    <dgm:cxn modelId="{7AE281C1-CC5C-4E09-BB45-3C7837174FAB}" type="presParOf" srcId="{34F35166-BE59-47F7-8627-A09AEFAAE549}" destId="{5D2A3B6C-0261-478F-B8FB-5EC8272131E8}" srcOrd="4" destOrd="0" presId="urn:microsoft.com/office/officeart/2005/8/layout/process4"/>
    <dgm:cxn modelId="{70000BA0-4125-4C87-8A23-4ED282400C58}" type="presParOf" srcId="{34F35166-BE59-47F7-8627-A09AEFAAE549}" destId="{BD0EFCD0-D302-4768-AD32-5669F5FACF8B}" srcOrd="5" destOrd="0" presId="urn:microsoft.com/office/officeart/2005/8/layout/process4"/>
    <dgm:cxn modelId="{1D09F13E-47FC-44A5-BB03-7ED08F17C585}" type="presParOf" srcId="{629A64FD-ECB2-4784-8FD5-7C4BF188ABEC}" destId="{443E8C73-EB02-479F-BF02-5801FEE35833}" srcOrd="3" destOrd="0" presId="urn:microsoft.com/office/officeart/2005/8/layout/process4"/>
    <dgm:cxn modelId="{5B1E6B91-07DD-400B-9091-B9C341BAB609}" type="presParOf" srcId="{629A64FD-ECB2-4784-8FD5-7C4BF188ABEC}" destId="{27E55AA9-A7AB-44F9-9053-985AB600D506}" srcOrd="4" destOrd="0" presId="urn:microsoft.com/office/officeart/2005/8/layout/process4"/>
    <dgm:cxn modelId="{E6415024-AED6-43BD-93CC-0D1642AD4932}" type="presParOf" srcId="{27E55AA9-A7AB-44F9-9053-985AB600D506}" destId="{6ECAACBC-7C3E-4A39-8D66-0CA8BE798695}" srcOrd="0" destOrd="0" presId="urn:microsoft.com/office/officeart/2005/8/layout/process4"/>
    <dgm:cxn modelId="{A81713A0-472A-4438-930B-D74BF9DCCBCE}" type="presParOf" srcId="{27E55AA9-A7AB-44F9-9053-985AB600D506}" destId="{EAF4A55E-AA3B-4849-840F-C168DE0B7926}" srcOrd="1" destOrd="0" presId="urn:microsoft.com/office/officeart/2005/8/layout/process4"/>
    <dgm:cxn modelId="{724E58E9-FB4B-4B8F-A385-BAB8FD9DC7DF}" type="presParOf" srcId="{27E55AA9-A7AB-44F9-9053-985AB600D506}" destId="{0DE19D24-45E4-4CB3-BB4E-57EF5E071979}" srcOrd="2" destOrd="0" presId="urn:microsoft.com/office/officeart/2005/8/layout/process4"/>
    <dgm:cxn modelId="{A97F0A3F-A0B1-4365-A289-D114F4C5B557}" type="presParOf" srcId="{0DE19D24-45E4-4CB3-BB4E-57EF5E071979}" destId="{8445519A-EED3-4C03-84BC-5E2AA2EE58F6}" srcOrd="0" destOrd="0" presId="urn:microsoft.com/office/officeart/2005/8/layout/process4"/>
    <dgm:cxn modelId="{E344E77C-8D81-4CEE-A20C-9CA468886A5C}" type="presParOf" srcId="{0DE19D24-45E4-4CB3-BB4E-57EF5E071979}" destId="{1ED0FF84-41DE-43A2-84E9-31D8DAF86B59}" srcOrd="1" destOrd="0" presId="urn:microsoft.com/office/officeart/2005/8/layout/process4"/>
    <dgm:cxn modelId="{B9FC2551-57D2-4ADD-AE8F-F2D5467F3837}" type="presParOf" srcId="{0DE19D24-45E4-4CB3-BB4E-57EF5E071979}" destId="{6E74719A-F6E1-44B0-A698-3CAFCE1DAE69}" srcOrd="2" destOrd="0" presId="urn:microsoft.com/office/officeart/2005/8/layout/process4"/>
    <dgm:cxn modelId="{F23F436D-29EF-4625-9DB2-4AB6A953473A}" type="presParOf" srcId="{629A64FD-ECB2-4784-8FD5-7C4BF188ABEC}" destId="{7CD0FB30-C5E1-4E37-BFA9-210702F63EEE}" srcOrd="5" destOrd="0" presId="urn:microsoft.com/office/officeart/2005/8/layout/process4"/>
    <dgm:cxn modelId="{EC510910-2DEA-46B6-8AEF-4DB341F5DB0F}" type="presParOf" srcId="{629A64FD-ECB2-4784-8FD5-7C4BF188ABEC}" destId="{DCD29F02-103F-4203-A0D5-76EF6AE64874}" srcOrd="6" destOrd="0" presId="urn:microsoft.com/office/officeart/2005/8/layout/process4"/>
    <dgm:cxn modelId="{564D6249-C039-4B1B-8BF6-B263678B6600}" type="presParOf" srcId="{DCD29F02-103F-4203-A0D5-76EF6AE64874}" destId="{3C5C8C03-60F2-46AD-94DC-5B1531DB8EF4}" srcOrd="0" destOrd="0" presId="urn:microsoft.com/office/officeart/2005/8/layout/process4"/>
    <dgm:cxn modelId="{C82A149D-A9CC-4137-B0C7-6F53F92CF63E}" type="presParOf" srcId="{DCD29F02-103F-4203-A0D5-76EF6AE64874}" destId="{466D4348-5429-4C69-AEDE-5DF4A5AEB825}" srcOrd="1" destOrd="0" presId="urn:microsoft.com/office/officeart/2005/8/layout/process4"/>
    <dgm:cxn modelId="{1358DACE-D556-4032-A137-00A5DD516ECE}" type="presParOf" srcId="{DCD29F02-103F-4203-A0D5-76EF6AE64874}" destId="{673357BA-3027-4177-A38C-637FBF5A24BB}" srcOrd="2" destOrd="0" presId="urn:microsoft.com/office/officeart/2005/8/layout/process4"/>
    <dgm:cxn modelId="{7BACFA1A-17FA-4C50-A9C2-7CB7813C7957}" type="presParOf" srcId="{673357BA-3027-4177-A38C-637FBF5A24BB}" destId="{15BDD5BF-1681-4637-AE36-9A54C9A9AF30}" srcOrd="0" destOrd="0" presId="urn:microsoft.com/office/officeart/2005/8/layout/process4"/>
    <dgm:cxn modelId="{2B6FB397-8423-470A-9BA5-2BED6B17ED4A}" type="presParOf" srcId="{673357BA-3027-4177-A38C-637FBF5A24BB}" destId="{0E40724C-98EE-4D50-8489-63EB4BC947E9}" srcOrd="1" destOrd="0" presId="urn:microsoft.com/office/officeart/2005/8/layout/process4"/>
    <dgm:cxn modelId="{13556E7D-D665-481D-B85E-40628E11C467}" type="presParOf" srcId="{673357BA-3027-4177-A38C-637FBF5A24BB}" destId="{6B6E3950-C0AE-444B-9565-4F06C5217B23}"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F0BA2-A5B1-4FBC-8C37-EDE43E482F71}">
      <dsp:nvSpPr>
        <dsp:cNvPr id="0" name=""/>
        <dsp:cNvSpPr/>
      </dsp:nvSpPr>
      <dsp:spPr>
        <a:xfrm>
          <a:off x="0" y="4533601"/>
          <a:ext cx="8290983" cy="99184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Operations</a:t>
          </a:r>
        </a:p>
      </dsp:txBody>
      <dsp:txXfrm>
        <a:off x="0" y="4533601"/>
        <a:ext cx="8290983" cy="535594"/>
      </dsp:txXfrm>
    </dsp:sp>
    <dsp:sp modelId="{35C876D3-89E4-4C68-8701-0CC6C1C1C520}">
      <dsp:nvSpPr>
        <dsp:cNvPr id="0" name=""/>
        <dsp:cNvSpPr/>
      </dsp:nvSpPr>
      <dsp:spPr>
        <a:xfrm>
          <a:off x="0" y="5049359"/>
          <a:ext cx="4145491" cy="45624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Indexing Patterns</a:t>
          </a:r>
        </a:p>
      </dsp:txBody>
      <dsp:txXfrm>
        <a:off x="0" y="5049359"/>
        <a:ext cx="4145491" cy="456246"/>
      </dsp:txXfrm>
    </dsp:sp>
    <dsp:sp modelId="{8AF2D76A-E4E7-4335-9CC1-00F78E25D586}">
      <dsp:nvSpPr>
        <dsp:cNvPr id="0" name=""/>
        <dsp:cNvSpPr/>
      </dsp:nvSpPr>
      <dsp:spPr>
        <a:xfrm>
          <a:off x="4145491" y="5049359"/>
          <a:ext cx="4145491" cy="45624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Query Performance </a:t>
          </a:r>
        </a:p>
      </dsp:txBody>
      <dsp:txXfrm>
        <a:off x="4145491" y="5049359"/>
        <a:ext cx="4145491" cy="456246"/>
      </dsp:txXfrm>
    </dsp:sp>
    <dsp:sp modelId="{DB81ECED-4484-4AE8-BAC0-269A39ED4809}">
      <dsp:nvSpPr>
        <dsp:cNvPr id="0" name=""/>
        <dsp:cNvSpPr/>
      </dsp:nvSpPr>
      <dsp:spPr>
        <a:xfrm rot="10800000">
          <a:off x="0" y="3023027"/>
          <a:ext cx="8290983" cy="1525451"/>
        </a:xfrm>
        <a:prstGeom prst="upArrowCallou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Design - SQL DW Tables</a:t>
          </a:r>
        </a:p>
      </dsp:txBody>
      <dsp:txXfrm rot="-10800000">
        <a:off x="0" y="3023027"/>
        <a:ext cx="8290983" cy="535433"/>
      </dsp:txXfrm>
    </dsp:sp>
    <dsp:sp modelId="{F7A33A01-1E13-47B6-B448-8244316611E9}">
      <dsp:nvSpPr>
        <dsp:cNvPr id="0" name=""/>
        <dsp:cNvSpPr/>
      </dsp:nvSpPr>
      <dsp:spPr>
        <a:xfrm>
          <a:off x="4048"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External Table Definitions</a:t>
          </a:r>
        </a:p>
      </dsp:txBody>
      <dsp:txXfrm>
        <a:off x="4048" y="3558461"/>
        <a:ext cx="1380481" cy="456110"/>
      </dsp:txXfrm>
    </dsp:sp>
    <dsp:sp modelId="{5C73CB2E-37F9-47E6-A1E7-F96FBFC044E7}">
      <dsp:nvSpPr>
        <dsp:cNvPr id="0" name=""/>
        <dsp:cNvSpPr/>
      </dsp:nvSpPr>
      <dsp:spPr>
        <a:xfrm>
          <a:off x="1384529"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Staging Tables</a:t>
          </a:r>
        </a:p>
      </dsp:txBody>
      <dsp:txXfrm>
        <a:off x="1384529" y="3558461"/>
        <a:ext cx="1380481" cy="456110"/>
      </dsp:txXfrm>
    </dsp:sp>
    <dsp:sp modelId="{7E900E49-C329-4A3A-9586-05DBFE9F5ABC}">
      <dsp:nvSpPr>
        <dsp:cNvPr id="0" name=""/>
        <dsp:cNvSpPr/>
      </dsp:nvSpPr>
      <dsp:spPr>
        <a:xfrm>
          <a:off x="2765010"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Production Tables</a:t>
          </a:r>
        </a:p>
      </dsp:txBody>
      <dsp:txXfrm>
        <a:off x="2765010" y="3558461"/>
        <a:ext cx="1380481" cy="456110"/>
      </dsp:txXfrm>
    </dsp:sp>
    <dsp:sp modelId="{C83D11F8-DE9A-42E5-B727-37AA0AF285C2}">
      <dsp:nvSpPr>
        <dsp:cNvPr id="0" name=""/>
        <dsp:cNvSpPr/>
      </dsp:nvSpPr>
      <dsp:spPr>
        <a:xfrm>
          <a:off x="4145491"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Indexing Patterns</a:t>
          </a:r>
        </a:p>
      </dsp:txBody>
      <dsp:txXfrm>
        <a:off x="4145491" y="3558461"/>
        <a:ext cx="1380481" cy="456110"/>
      </dsp:txXfrm>
    </dsp:sp>
    <dsp:sp modelId="{5D2A3B6C-0261-478F-B8FB-5EC8272131E8}">
      <dsp:nvSpPr>
        <dsp:cNvPr id="0" name=""/>
        <dsp:cNvSpPr/>
      </dsp:nvSpPr>
      <dsp:spPr>
        <a:xfrm>
          <a:off x="5525972"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Partitioning</a:t>
          </a:r>
        </a:p>
      </dsp:txBody>
      <dsp:txXfrm>
        <a:off x="5525972" y="3558461"/>
        <a:ext cx="1380481" cy="456110"/>
      </dsp:txXfrm>
    </dsp:sp>
    <dsp:sp modelId="{BD0EFCD0-D302-4768-AD32-5669F5FACF8B}">
      <dsp:nvSpPr>
        <dsp:cNvPr id="0" name=""/>
        <dsp:cNvSpPr/>
      </dsp:nvSpPr>
      <dsp:spPr>
        <a:xfrm>
          <a:off x="6906453"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Distribution and Replicated</a:t>
          </a:r>
        </a:p>
      </dsp:txBody>
      <dsp:txXfrm>
        <a:off x="6906453" y="3558461"/>
        <a:ext cx="1380481" cy="456110"/>
      </dsp:txXfrm>
    </dsp:sp>
    <dsp:sp modelId="{EAF4A55E-AA3B-4849-840F-C168DE0B7926}">
      <dsp:nvSpPr>
        <dsp:cNvPr id="0" name=""/>
        <dsp:cNvSpPr/>
      </dsp:nvSpPr>
      <dsp:spPr>
        <a:xfrm rot="10800000">
          <a:off x="0" y="1512453"/>
          <a:ext cx="8290983" cy="1525451"/>
        </a:xfrm>
        <a:prstGeom prst="upArrowCallou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Design - Identify Data Sources</a:t>
          </a:r>
        </a:p>
      </dsp:txBody>
      <dsp:txXfrm rot="-10800000">
        <a:off x="0" y="1512453"/>
        <a:ext cx="8290983" cy="535433"/>
      </dsp:txXfrm>
    </dsp:sp>
    <dsp:sp modelId="{8445519A-EED3-4C03-84BC-5E2AA2EE58F6}">
      <dsp:nvSpPr>
        <dsp:cNvPr id="0" name=""/>
        <dsp:cNvSpPr/>
      </dsp:nvSpPr>
      <dsp:spPr>
        <a:xfrm>
          <a:off x="4048" y="2047886"/>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Identify Data Migration techniques</a:t>
          </a:r>
        </a:p>
      </dsp:txBody>
      <dsp:txXfrm>
        <a:off x="4048" y="2047886"/>
        <a:ext cx="2760962" cy="456110"/>
      </dsp:txXfrm>
    </dsp:sp>
    <dsp:sp modelId="{1ED0FF84-41DE-43A2-84E9-31D8DAF86B59}">
      <dsp:nvSpPr>
        <dsp:cNvPr id="0" name=""/>
        <dsp:cNvSpPr/>
      </dsp:nvSpPr>
      <dsp:spPr>
        <a:xfrm>
          <a:off x="2765010" y="2047886"/>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Incremental Load</a:t>
          </a:r>
        </a:p>
      </dsp:txBody>
      <dsp:txXfrm>
        <a:off x="2765010" y="2047886"/>
        <a:ext cx="2760962" cy="456110"/>
      </dsp:txXfrm>
    </dsp:sp>
    <dsp:sp modelId="{6E74719A-F6E1-44B0-A698-3CAFCE1DAE69}">
      <dsp:nvSpPr>
        <dsp:cNvPr id="0" name=""/>
        <dsp:cNvSpPr/>
      </dsp:nvSpPr>
      <dsp:spPr>
        <a:xfrm>
          <a:off x="5525972" y="2047886"/>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Migration Pipelines</a:t>
          </a:r>
        </a:p>
      </dsp:txBody>
      <dsp:txXfrm>
        <a:off x="5525972" y="2047886"/>
        <a:ext cx="2760962" cy="456110"/>
      </dsp:txXfrm>
    </dsp:sp>
    <dsp:sp modelId="{466D4348-5429-4C69-AEDE-5DF4A5AEB825}">
      <dsp:nvSpPr>
        <dsp:cNvPr id="0" name=""/>
        <dsp:cNvSpPr/>
      </dsp:nvSpPr>
      <dsp:spPr>
        <a:xfrm rot="10800000">
          <a:off x="0" y="1879"/>
          <a:ext cx="8290983" cy="1525451"/>
        </a:xfrm>
        <a:prstGeom prst="upArrowCallou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Inspire - Project Goals and Definitions</a:t>
          </a:r>
          <a:endParaRPr lang="en-US" sz="1800" kern="1200" dirty="0"/>
        </a:p>
      </dsp:txBody>
      <dsp:txXfrm rot="-10800000">
        <a:off x="0" y="1879"/>
        <a:ext cx="8290983" cy="535433"/>
      </dsp:txXfrm>
    </dsp:sp>
    <dsp:sp modelId="{15BDD5BF-1681-4637-AE36-9A54C9A9AF30}">
      <dsp:nvSpPr>
        <dsp:cNvPr id="0" name=""/>
        <dsp:cNvSpPr/>
      </dsp:nvSpPr>
      <dsp:spPr>
        <a:xfrm>
          <a:off x="4048" y="537312"/>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Data Architecture and Flow</a:t>
          </a:r>
        </a:p>
      </dsp:txBody>
      <dsp:txXfrm>
        <a:off x="4048" y="537312"/>
        <a:ext cx="2760962" cy="456110"/>
      </dsp:txXfrm>
    </dsp:sp>
    <dsp:sp modelId="{0E40724C-98EE-4D50-8489-63EB4BC947E9}">
      <dsp:nvSpPr>
        <dsp:cNvPr id="0" name=""/>
        <dsp:cNvSpPr/>
      </dsp:nvSpPr>
      <dsp:spPr>
        <a:xfrm>
          <a:off x="2765010" y="537312"/>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Queries and Table Joins</a:t>
          </a:r>
        </a:p>
      </dsp:txBody>
      <dsp:txXfrm>
        <a:off x="2765010" y="537312"/>
        <a:ext cx="2760962" cy="456110"/>
      </dsp:txXfrm>
    </dsp:sp>
    <dsp:sp modelId="{6B6E3950-C0AE-444B-9565-4F06C5217B23}">
      <dsp:nvSpPr>
        <dsp:cNvPr id="0" name=""/>
        <dsp:cNvSpPr/>
      </dsp:nvSpPr>
      <dsp:spPr>
        <a:xfrm>
          <a:off x="5525972" y="537312"/>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Security / Access Users / Resource Classes</a:t>
          </a:r>
        </a:p>
      </dsp:txBody>
      <dsp:txXfrm>
        <a:off x="5525972" y="537312"/>
        <a:ext cx="2760962" cy="4561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2"/>
            <a:ext cx="3169920" cy="480060"/>
          </a:xfrm>
          <a:prstGeom prst="rect">
            <a:avLst/>
          </a:prstGeom>
        </p:spPr>
        <p:txBody>
          <a:bodyPr vert="horz" lIns="96656" tIns="48328" rIns="96656" bIns="48328"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4143588" y="1"/>
            <a:ext cx="3169920" cy="480060"/>
          </a:xfrm>
          <a:prstGeom prst="rect">
            <a:avLst/>
          </a:prstGeom>
        </p:spPr>
        <p:txBody>
          <a:bodyPr vert="horz" lIns="96656" tIns="48328" rIns="96656" bIns="48328" rtlCol="0"/>
          <a:lstStyle>
            <a:lvl1pPr algn="r">
              <a:defRPr sz="1200"/>
            </a:lvl1pPr>
          </a:lstStyle>
          <a:p>
            <a:fld id="{8C8D045D-9A66-44E7-900A-FC6D0BD4E54A}" type="datetime8">
              <a:rPr lang="en-US" smtClean="0">
                <a:latin typeface="Segoe UI" pitchFamily="34" charset="0"/>
              </a:rPr>
              <a:t>9/11/2019 6:28 PM</a:t>
            </a:fld>
            <a:endParaRPr lang="en-US" dirty="0">
              <a:latin typeface="Segoe UI" pitchFamily="34" charset="0"/>
            </a:endParaRPr>
          </a:p>
        </p:txBody>
      </p:sp>
      <p:sp>
        <p:nvSpPr>
          <p:cNvPr id="8" name="Footer Placeholder 7"/>
          <p:cNvSpPr>
            <a:spLocks noGrp="1"/>
          </p:cNvSpPr>
          <p:nvPr>
            <p:ph type="ftr" sz="quarter" idx="2"/>
          </p:nvPr>
        </p:nvSpPr>
        <p:spPr>
          <a:xfrm>
            <a:off x="0" y="9119473"/>
            <a:ext cx="6181345" cy="349055"/>
          </a:xfrm>
          <a:prstGeom prst="rect">
            <a:avLst/>
          </a:prstGeom>
        </p:spPr>
        <p:txBody>
          <a:bodyPr vert="horz" lIns="96656" tIns="48328" rIns="96656" bIns="48328" rtlCol="0" anchor="b"/>
          <a:lstStyle>
            <a:lvl1pPr algn="l">
              <a:defRPr sz="1200"/>
            </a:lvl1pPr>
          </a:lstStyle>
          <a:p>
            <a:pPr marL="421189" defTabSz="966235"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2" y="9119474"/>
            <a:ext cx="1144355" cy="480060"/>
          </a:xfrm>
          <a:prstGeom prst="rect">
            <a:avLst/>
          </a:prstGeom>
        </p:spPr>
        <p:txBody>
          <a:bodyPr vert="horz" lIns="96656" tIns="48328" rIns="96656" bIns="48328"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1"/>
            <a:ext cx="3169920" cy="480060"/>
          </a:xfrm>
          <a:prstGeom prst="rect">
            <a:avLst/>
          </a:prstGeom>
        </p:spPr>
        <p:txBody>
          <a:bodyPr vert="horz" lIns="96656" tIns="48328" rIns="96656" bIns="48328"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6" tIns="48328" rIns="96656" bIns="48328" rtlCol="0" anchor="ctr"/>
          <a:lstStyle/>
          <a:p>
            <a:endParaRPr lang="en-US" dirty="0"/>
          </a:p>
        </p:txBody>
      </p:sp>
      <p:sp>
        <p:nvSpPr>
          <p:cNvPr id="10" name="Footer Placeholder 9"/>
          <p:cNvSpPr>
            <a:spLocks noGrp="1"/>
          </p:cNvSpPr>
          <p:nvPr>
            <p:ph type="ftr" sz="quarter" idx="4"/>
          </p:nvPr>
        </p:nvSpPr>
        <p:spPr>
          <a:xfrm>
            <a:off x="0" y="9121141"/>
            <a:ext cx="6315456" cy="373762"/>
          </a:xfrm>
          <a:prstGeom prst="rect">
            <a:avLst/>
          </a:prstGeom>
        </p:spPr>
        <p:txBody>
          <a:bodyPr vert="horz" lIns="96656" tIns="48328" rIns="96656" bIns="48328" rtlCol="0" anchor="b"/>
          <a:lstStyle>
            <a:lvl1pPr marL="604096" indent="0" algn="l">
              <a:defRPr sz="1200"/>
            </a:lvl1pPr>
          </a:lstStyle>
          <a:p>
            <a:pPr defTabSz="9662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4143588" y="1"/>
            <a:ext cx="3169920" cy="480060"/>
          </a:xfrm>
          <a:prstGeom prst="rect">
            <a:avLst/>
          </a:prstGeom>
        </p:spPr>
        <p:txBody>
          <a:bodyPr vert="horz" lIns="96656" tIns="48328" rIns="96656" bIns="48328" rtlCol="0"/>
          <a:lstStyle>
            <a:lvl1pPr algn="r">
              <a:defRPr sz="1200">
                <a:latin typeface="Segoe UI" pitchFamily="34" charset="0"/>
              </a:defRPr>
            </a:lvl1pPr>
          </a:lstStyle>
          <a:p>
            <a:fld id="{38EEC551-8CDA-4EB6-89BB-2A86C9F091C8}" type="datetime8">
              <a:rPr lang="en-US" smtClean="0"/>
              <a:t>9/11/2019 5:28 PM</a:t>
            </a:fld>
            <a:endParaRPr lang="en-US" dirty="0"/>
          </a:p>
        </p:txBody>
      </p:sp>
      <p:sp>
        <p:nvSpPr>
          <p:cNvPr id="12" name="Notes Placeholder 11"/>
          <p:cNvSpPr>
            <a:spLocks noGrp="1"/>
          </p:cNvSpPr>
          <p:nvPr>
            <p:ph type="body" sz="quarter" idx="3"/>
          </p:nvPr>
        </p:nvSpPr>
        <p:spPr>
          <a:xfrm>
            <a:off x="731520" y="4560571"/>
            <a:ext cx="5852160" cy="4320540"/>
          </a:xfrm>
          <a:prstGeom prst="rect">
            <a:avLst/>
          </a:prstGeom>
        </p:spPr>
        <p:txBody>
          <a:bodyPr vert="horz" lIns="96656" tIns="48328" rIns="96656" bIns="4832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3" y="9119474"/>
            <a:ext cx="1010244" cy="480060"/>
          </a:xfrm>
          <a:prstGeom prst="rect">
            <a:avLst/>
          </a:prstGeom>
        </p:spPr>
        <p:txBody>
          <a:bodyPr vert="horz" lIns="96656" tIns="48328" rIns="96656" bIns="48328"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nam06.safelinks.protection.outlook.com/?url=https%3A%2F%2Fazure.microsoft.com%2Fen-us%2Fservices%2Fstorage%2Fdatabox%2Fdata%2F&amp;data=02%7C01%7CTammy.Richter%40microsoft.com%7C3d8457e323e74cbeb62a08d677014caf%7C72f988bf86f141af91ab2d7cd011db47%7C1%7C0%7C636827245431122508&amp;sdata=L7WZUWvcrDwCFFl691bmkI00krstAcSsjsDA3EUqXb8%3D&amp;reserved=0"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9/11/2019 5:28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1001002">
              <a:defRPr/>
            </a:pPr>
            <a:fld id="{4484ABEE-72D2-4711-B507-13A06E438805}" type="slidenum">
              <a:rPr lang="en-US">
                <a:solidFill>
                  <a:prstClr val="black"/>
                </a:solidFill>
                <a:latin typeface="Calibri" panose="020F0502020204030204"/>
              </a:rPr>
              <a:pPr defTabSz="1001002">
                <a:defRPr/>
              </a:pPr>
              <a:t>18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3896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01002">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defTabSz="1001002">
              <a:defRPr/>
            </a:pPr>
            <a:fld id="{4484ABEE-72D2-4711-B507-13A06E438805}" type="slidenum">
              <a:rPr lang="en-US">
                <a:solidFill>
                  <a:prstClr val="black"/>
                </a:solidFill>
                <a:latin typeface="Calibri" panose="020F0502020204030204"/>
              </a:rPr>
              <a:pPr defTabSz="1001002">
                <a:defRPr/>
              </a:pPr>
              <a:t>19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947274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defTabSz="947044">
              <a:defRPr/>
            </a:pPr>
            <a:r>
              <a:rPr lang="en-US">
                <a:solidFill>
                  <a:prstClr val="black"/>
                </a:solidFill>
                <a:latin typeface="Calibri" panose="020F0502020204030204"/>
              </a:rPr>
              <a:t>My First Template</a:t>
            </a:r>
          </a:p>
        </p:txBody>
      </p:sp>
    </p:spTree>
    <p:extLst>
      <p:ext uri="{BB962C8B-B14F-4D97-AF65-F5344CB8AC3E}">
        <p14:creationId xmlns:p14="http://schemas.microsoft.com/office/powerpoint/2010/main" val="4126163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23</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3665542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24</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3342132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25</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1925334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1000472">
              <a:defRPr/>
            </a:pPr>
            <a:fld id="{F5194323-46EB-47FD-802B-1151F9FD2B5B}" type="slidenum">
              <a:rPr lang="en-US">
                <a:solidFill>
                  <a:prstClr val="black"/>
                </a:solidFill>
              </a:rPr>
              <a:pPr defTabSz="1000472">
                <a:defRPr/>
              </a:pPr>
              <a:t>26</a:t>
            </a:fld>
            <a:endParaRPr lang="en-US">
              <a:solidFill>
                <a:prstClr val="black"/>
              </a:solidFill>
            </a:endParaRPr>
          </a:p>
        </p:txBody>
      </p:sp>
    </p:spTree>
    <p:extLst>
      <p:ext uri="{BB962C8B-B14F-4D97-AF65-F5344CB8AC3E}">
        <p14:creationId xmlns:p14="http://schemas.microsoft.com/office/powerpoint/2010/main" val="2711732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27</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2613281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28</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3592109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5941">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662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85941">
              <a:defRPr/>
            </a:pPr>
            <a:fld id="{38EEC551-8CDA-4EB6-89BB-2A86C9F091C8}" type="datetime8">
              <a:rPr lang="en-US">
                <a:solidFill>
                  <a:prstClr val="black"/>
                </a:solidFill>
              </a:rPr>
              <a:pPr defTabSz="985941">
                <a:defRPr/>
              </a:pPr>
              <a:t>9/11/2019 5:28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85941">
              <a:defRPr/>
            </a:pPr>
            <a:fld id="{B4008EB6-D09E-4580-8CD6-DDB14511944F}" type="slidenum">
              <a:rPr lang="en-US">
                <a:solidFill>
                  <a:prstClr val="black"/>
                </a:solidFill>
              </a:rPr>
              <a:pPr defTabSz="985941">
                <a:defRPr/>
              </a:pPr>
              <a:t>29</a:t>
            </a:fld>
            <a:endParaRPr lang="en-US" dirty="0">
              <a:solidFill>
                <a:prstClr val="black"/>
              </a:solidFill>
            </a:endParaRPr>
          </a:p>
        </p:txBody>
      </p:sp>
    </p:spTree>
    <p:extLst>
      <p:ext uri="{BB962C8B-B14F-4D97-AF65-F5344CB8AC3E}">
        <p14:creationId xmlns:p14="http://schemas.microsoft.com/office/powerpoint/2010/main" val="74954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5941">
              <a:spcAft>
                <a:spcPts val="359"/>
              </a:spcAft>
              <a:defRPr/>
            </a:pPr>
            <a:r>
              <a:rPr lang="en-US" dirty="0"/>
              <a:t>Quickly go through Test Cases to refresh everyone and relate them to agenda topics for the day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662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9/11/2019 5:28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31</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3899501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32</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4022901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33</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3963393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34</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3739171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35</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471622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36</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196384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37</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4100238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38</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938752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39</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3518397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81229" indent="-181229">
              <a:buFont typeface="Arial" panose="020B0604020202020204" pitchFamily="34" charset="0"/>
              <a:buChar char="•"/>
            </a:pPr>
            <a:r>
              <a:rPr lang="en-US" b="0" dirty="0"/>
              <a:t>The maximum size of the result-set cache is 1TB</a:t>
            </a:r>
          </a:p>
          <a:p>
            <a:pPr marL="181229" indent="-181229">
              <a:buFont typeface="Arial" panose="020B0604020202020204" pitchFamily="34" charset="0"/>
              <a:buChar char="•"/>
            </a:pPr>
            <a:r>
              <a:rPr lang="en-US" dirty="0"/>
              <a:t>Query results are persisted for a maximum of 48 hours but can be evicted earlier to save space based on the least recently used result</a:t>
            </a:r>
          </a:p>
          <a:p>
            <a:pPr marL="181229" indent="-181229">
              <a:buFont typeface="Arial" panose="020B0604020202020204" pitchFamily="34" charset="0"/>
              <a:buChar char="•"/>
            </a:pPr>
            <a:r>
              <a:rPr lang="en-US" dirty="0"/>
              <a:t>Disabled on DW by default unless turned on at a session level or the entire database level</a:t>
            </a:r>
          </a:p>
          <a:p>
            <a:pPr marL="181229" indent="-181229">
              <a:buFont typeface="Arial" panose="020B0604020202020204" pitchFamily="34" charset="0"/>
              <a:buChar char="•"/>
            </a:pPr>
            <a:r>
              <a:rPr lang="en-US" dirty="0"/>
              <a:t>Additional storage costs are incurred by caching query result sets</a:t>
            </a:r>
          </a:p>
          <a:p>
            <a:pPr marL="181229" indent="-181229">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81229" indent="-181229">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endParaRPr lang="en-US" dirty="0"/>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41</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2133415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662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9/11/2019 5:28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96030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81229" indent="-181229">
              <a:buFont typeface="Arial" panose="020B0604020202020204" pitchFamily="34" charset="0"/>
              <a:buChar char="•"/>
            </a:pPr>
            <a:r>
              <a:rPr lang="en-US" b="0"/>
              <a:t>The maximum size of the result-set cache is 1TB</a:t>
            </a:r>
          </a:p>
          <a:p>
            <a:pPr marL="181229" indent="-181229">
              <a:buFont typeface="Arial" panose="020B0604020202020204" pitchFamily="34" charset="0"/>
              <a:buChar char="•"/>
            </a:pPr>
            <a:r>
              <a:rPr lang="en-US"/>
              <a:t>Query results are persisted for a maximum of 48 hours but can be evicted earlier to save space based on the least recently used result</a:t>
            </a:r>
          </a:p>
          <a:p>
            <a:pPr marL="181229" indent="-181229">
              <a:buFont typeface="Arial" panose="020B0604020202020204" pitchFamily="34" charset="0"/>
              <a:buChar char="•"/>
            </a:pPr>
            <a:r>
              <a:rPr lang="en-US"/>
              <a:t>Disabled on DW by default unless turned on at a session level or the entire database level</a:t>
            </a:r>
          </a:p>
          <a:p>
            <a:pPr marL="181229" indent="-181229">
              <a:buFont typeface="Arial" panose="020B0604020202020204" pitchFamily="34" charset="0"/>
              <a:buChar char="•"/>
            </a:pPr>
            <a:r>
              <a:rPr lang="en-US"/>
              <a:t>Additional storage costs are incurred by caching query result sets</a:t>
            </a:r>
          </a:p>
          <a:p>
            <a:pPr marL="181229" indent="-181229">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81229" indent="-181229">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42</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2284715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Current Limitations:</a:t>
            </a:r>
          </a:p>
          <a:p>
            <a:pPr marL="181229" indent="-181229">
              <a:buFont typeface="Arial" panose="020B0604020202020204" pitchFamily="34" charset="0"/>
              <a:buChar char="•"/>
            </a:pPr>
            <a:r>
              <a:rPr lang="en-US" b="0" dirty="0"/>
              <a:t>If MIN/MAX aggregates are used in the SELECT list, the indexed view will automatically be disabled when UPDATE and DELETE occur in the referenced base tables. Run ALTER INDEX with REBUILD to re-enable the indexed view</a:t>
            </a:r>
          </a:p>
          <a:p>
            <a:pPr marL="181229" indent="-181229">
              <a:buFont typeface="Arial" panose="020B0604020202020204" pitchFamily="34" charset="0"/>
              <a:buChar char="•"/>
            </a:pPr>
            <a:r>
              <a:rPr lang="en-US" b="0" dirty="0"/>
              <a:t>Only INNER JOIN is supported</a:t>
            </a:r>
          </a:p>
          <a:p>
            <a:pPr marL="181229" indent="-181229">
              <a:buFont typeface="Arial" panose="020B0604020202020204" pitchFamily="34" charset="0"/>
              <a:buChar char="•"/>
            </a:pPr>
            <a:r>
              <a:rPr lang="en-US" b="0" dirty="0"/>
              <a:t>Only HASH and ROUND_ROBIN distributions are supported</a:t>
            </a:r>
          </a:p>
          <a:p>
            <a:pPr marL="181229" indent="-181229">
              <a:buFont typeface="Arial" panose="020B0604020202020204" pitchFamily="34" charset="0"/>
              <a:buChar char="•"/>
            </a:pPr>
            <a:r>
              <a:rPr lang="en-US" b="0" dirty="0"/>
              <a:t>Only CLUSTERED COLUMNSTORE INDEX is supported</a:t>
            </a:r>
          </a:p>
          <a:p>
            <a:pPr marL="181229" indent="-181229">
              <a:buFont typeface="Arial" panose="020B0604020202020204" pitchFamily="34" charset="0"/>
              <a:buChar char="•"/>
            </a:pPr>
            <a:r>
              <a:rPr lang="en-US" b="0" dirty="0"/>
              <a:t>ALTER VIEW is not supported</a:t>
            </a:r>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43</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644996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44</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3976661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45</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4083823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46</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2941289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mn-lt"/>
            </a:endParaRPr>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47</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19393956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48</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456313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49</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2806799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50</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375141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51</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2356281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18">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18">
              <a:defRPr/>
            </a:pPr>
            <a:fld id="{386CE63F-9E7F-4C04-9D0D-FCA25A8E9E86}" type="datetime8">
              <a:rPr lang="en-US">
                <a:solidFill>
                  <a:prstClr val="black"/>
                </a:solidFill>
              </a:rPr>
              <a:pPr defTabSz="966518">
                <a:defRPr/>
              </a:pPr>
              <a:t>9/11/2019 5:28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18">
              <a:defRPr/>
            </a:pPr>
            <a:fld id="{B4008EB6-D09E-4580-8CD6-DDB14511944F}" type="slidenum">
              <a:rPr lang="en-US">
                <a:solidFill>
                  <a:prstClr val="black"/>
                </a:solidFill>
              </a:rPr>
              <a:pPr defTabSz="966518">
                <a:defRPr/>
              </a:pPr>
              <a:t>10</a:t>
            </a:fld>
            <a:endParaRPr lang="en-US">
              <a:solidFill>
                <a:prstClr val="black"/>
              </a:solidFill>
            </a:endParaRPr>
          </a:p>
        </p:txBody>
      </p:sp>
    </p:spTree>
    <p:extLst>
      <p:ext uri="{BB962C8B-B14F-4D97-AF65-F5344CB8AC3E}">
        <p14:creationId xmlns:p14="http://schemas.microsoft.com/office/powerpoint/2010/main" val="2425998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52</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3233796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53</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4173991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54</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3382685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https://azure.microsoft.com/en-us/updates/?product=sql-data-warehouse</a:t>
            </a:r>
          </a:p>
          <a:p>
            <a:endParaRPr lang="en-US" dirty="0">
              <a:hlinkClick r:id="rId3"/>
            </a:endParaRPr>
          </a:p>
          <a:p>
            <a:r>
              <a:rPr lang="en-US" dirty="0">
                <a:hlinkClick r:id="rId3"/>
              </a:rPr>
              <a:t>Data Box Disk</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3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9/11/2019 5:28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949215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518">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18">
              <a:defRPr/>
            </a:pPr>
            <a:fld id="{386CE63F-9E7F-4C04-9D0D-FCA25A8E9E86}" type="datetime8">
              <a:rPr lang="en-US">
                <a:solidFill>
                  <a:prstClr val="black"/>
                </a:solidFill>
              </a:rPr>
              <a:pPr defTabSz="966518">
                <a:defRPr/>
              </a:pPr>
              <a:t>9/11/2019 5:28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18">
              <a:defRPr/>
            </a:pPr>
            <a:fld id="{B4008EB6-D09E-4580-8CD6-DDB14511944F}" type="slidenum">
              <a:rPr lang="en-US">
                <a:solidFill>
                  <a:prstClr val="black"/>
                </a:solidFill>
              </a:rPr>
              <a:pPr defTabSz="966518">
                <a:defRPr/>
              </a:pPr>
              <a:t>11</a:t>
            </a:fld>
            <a:endParaRPr lang="en-US">
              <a:solidFill>
                <a:prstClr val="black"/>
              </a:solidFill>
            </a:endParaRPr>
          </a:p>
        </p:txBody>
      </p:sp>
    </p:spTree>
    <p:extLst>
      <p:ext uri="{BB962C8B-B14F-4D97-AF65-F5344CB8AC3E}">
        <p14:creationId xmlns:p14="http://schemas.microsoft.com/office/powerpoint/2010/main" val="13490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54">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81229" indent="-181229">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64505" lvl="1" indent="-181229"/>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81229" indent="-181229">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64505" lvl="1" indent="-181229"/>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81229" indent="-181229" defTabSz="966554">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64505" lvl="1" indent="-181229"/>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13</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2152539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54">
              <a:lnSpc>
                <a:spcPct val="100000"/>
              </a:lnSpc>
              <a:spcAft>
                <a:spcPts val="0"/>
              </a:spcAft>
              <a:defRPr/>
            </a:pPr>
            <a:r>
              <a:rPr lang="en-US" sz="1000" b="1" dirty="0">
                <a:latin typeface="Segoe UI" panose="020B0502040204020203" pitchFamily="34" charset="0"/>
                <a:cs typeface="Segoe UI" panose="020B0502040204020203" pitchFamily="34" charset="0"/>
              </a:rPr>
              <a:t>Talking Points:</a:t>
            </a:r>
          </a:p>
          <a:p>
            <a:pPr marL="181229" indent="-181229">
              <a:buFont typeface="Arial" panose="020B0604020202020204" pitchFamily="34" charset="0"/>
              <a:buChar char="•"/>
            </a:pPr>
            <a:r>
              <a:rPr lang="en-US" sz="1000" dirty="0">
                <a:latin typeface="Segoe UI" panose="020B0502040204020203" pitchFamily="34" charset="0"/>
                <a:cs typeface="Segoe UI" panose="020B0502040204020203" pitchFamily="34" charset="0"/>
              </a:rPr>
              <a:t>Use the </a:t>
            </a:r>
            <a:r>
              <a:rPr lang="en-US" sz="1000" b="1" dirty="0">
                <a:latin typeface="Segoe UI" panose="020B0502040204020203" pitchFamily="34" charset="0"/>
                <a:cs typeface="Segoe UI" panose="020B0502040204020203" pitchFamily="34" charset="0"/>
              </a:rPr>
              <a:t>ALTER DATABASE</a:t>
            </a:r>
            <a:r>
              <a:rPr lang="en-US" sz="1000" dirty="0">
                <a:latin typeface="Segoe UI" panose="020B0502040204020203" pitchFamily="34" charset="0"/>
                <a:cs typeface="Segoe UI" panose="020B0502040204020203" pitchFamily="34" charset="0"/>
              </a:rPr>
              <a:t> statement to enable the query store.</a:t>
            </a:r>
          </a:p>
          <a:p>
            <a:pPr marL="664505" lvl="1" indent="-181229"/>
            <a:r>
              <a:rPr lang="en-US" dirty="0">
                <a:latin typeface="Segoe UI" panose="020B0502040204020203" pitchFamily="34" charset="0"/>
                <a:cs typeface="Segoe UI" panose="020B0502040204020203" pitchFamily="34" charset="0"/>
              </a:rPr>
              <a:t>ALTER DATABASE </a:t>
            </a:r>
            <a:r>
              <a:rPr lang="en-US" dirty="0" err="1">
                <a:latin typeface="Segoe UI" panose="020B0502040204020203" pitchFamily="34" charset="0"/>
                <a:cs typeface="Segoe UI" panose="020B0502040204020203" pitchFamily="34" charset="0"/>
              </a:rPr>
              <a:t>Databasename</a:t>
            </a:r>
            <a:r>
              <a:rPr lang="en-US" dirty="0">
                <a:latin typeface="Segoe UI" panose="020B0502040204020203" pitchFamily="34" charset="0"/>
                <a:cs typeface="Segoe UI" panose="020B0502040204020203" pitchFamily="34" charset="0"/>
              </a:rPr>
              <a:t> SET QUERY_STORE = ON;</a:t>
            </a:r>
            <a:endParaRPr lang="en-US" b="0" i="0" kern="1200" dirty="0">
              <a:latin typeface="Segoe UI" panose="020B0502040204020203" pitchFamily="34" charset="0"/>
              <a:cs typeface="Segoe UI" panose="020B0502040204020203" pitchFamily="34" charset="0"/>
            </a:endParaRPr>
          </a:p>
          <a:p>
            <a:pPr marL="181229" indent="-181229">
              <a:buFont typeface="Arial" panose="020B0604020202020204" pitchFamily="34" charset="0"/>
              <a:buChar char="•"/>
            </a:pPr>
            <a:r>
              <a:rPr lang="en-US" sz="1000" dirty="0">
                <a:latin typeface="Segoe UI" panose="020B0502040204020203" pitchFamily="34" charset="0"/>
                <a:cs typeface="Segoe UI" panose="020B0502040204020203" pitchFamily="34" charset="0"/>
              </a:rPr>
              <a:t>Query Store catalog views:</a:t>
            </a:r>
          </a:p>
          <a:p>
            <a:pPr marL="664505" lvl="1" indent="-181229"/>
            <a:r>
              <a:rPr lang="en-US" sz="1000" dirty="0" err="1">
                <a:latin typeface="Segoe UI" panose="020B0502040204020203" pitchFamily="34" charset="0"/>
                <a:cs typeface="Segoe UI" panose="020B0502040204020203" pitchFamily="34" charset="0"/>
                <a:hlinkClick r:id="rId3"/>
              </a:rPr>
              <a:t>sys.database_query_store_options</a:t>
            </a:r>
            <a:r>
              <a:rPr lang="en-US" sz="1000" dirty="0">
                <a:latin typeface="Segoe UI" panose="020B0502040204020203" pitchFamily="34" charset="0"/>
                <a:cs typeface="Segoe UI" panose="020B0502040204020203" pitchFamily="34" charset="0"/>
                <a:hlinkClick r:id="rId3"/>
              </a:rPr>
              <a:t> (Transact-SQL)</a:t>
            </a:r>
            <a:endParaRPr lang="en-US" sz="1000" dirty="0">
              <a:latin typeface="Segoe UI" panose="020B0502040204020203" pitchFamily="34" charset="0"/>
              <a:cs typeface="Segoe UI" panose="020B0502040204020203" pitchFamily="34" charset="0"/>
            </a:endParaRPr>
          </a:p>
          <a:p>
            <a:pPr marL="664505" lvl="1" indent="-181229"/>
            <a:r>
              <a:rPr lang="en-US" sz="1000" dirty="0" err="1">
                <a:latin typeface="Segoe UI" panose="020B0502040204020203" pitchFamily="34" charset="0"/>
                <a:cs typeface="Segoe UI" panose="020B0502040204020203" pitchFamily="34" charset="0"/>
                <a:hlinkClick r:id="rId4"/>
              </a:rPr>
              <a:t>sys.query_context_settings</a:t>
            </a:r>
            <a:r>
              <a:rPr lang="en-US" sz="1000" dirty="0">
                <a:latin typeface="Segoe UI" panose="020B0502040204020203" pitchFamily="34" charset="0"/>
                <a:cs typeface="Segoe UI" panose="020B0502040204020203" pitchFamily="34" charset="0"/>
                <a:hlinkClick r:id="rId4"/>
              </a:rPr>
              <a:t> (Transact-SQL)</a:t>
            </a:r>
            <a:endParaRPr lang="en-US" sz="1000" dirty="0">
              <a:latin typeface="Segoe UI" panose="020B0502040204020203" pitchFamily="34" charset="0"/>
              <a:cs typeface="Segoe UI" panose="020B0502040204020203" pitchFamily="34" charset="0"/>
            </a:endParaRPr>
          </a:p>
          <a:p>
            <a:pPr marL="664505" lvl="1" indent="-181229"/>
            <a:r>
              <a:rPr lang="en-US" sz="1000" dirty="0" err="1">
                <a:latin typeface="Segoe UI" panose="020B0502040204020203" pitchFamily="34" charset="0"/>
                <a:cs typeface="Segoe UI" panose="020B0502040204020203" pitchFamily="34" charset="0"/>
                <a:hlinkClick r:id="rId5"/>
              </a:rPr>
              <a:t>sys.query_store_plan</a:t>
            </a:r>
            <a:r>
              <a:rPr lang="en-US" sz="1000" dirty="0">
                <a:latin typeface="Segoe UI" panose="020B0502040204020203" pitchFamily="34" charset="0"/>
                <a:cs typeface="Segoe UI" panose="020B0502040204020203" pitchFamily="34" charset="0"/>
                <a:hlinkClick r:id="rId5"/>
              </a:rPr>
              <a:t> (Transact-SQL)</a:t>
            </a:r>
            <a:endParaRPr lang="en-US" sz="1000" dirty="0">
              <a:latin typeface="Segoe UI" panose="020B0502040204020203" pitchFamily="34" charset="0"/>
              <a:cs typeface="Segoe UI" panose="020B0502040204020203" pitchFamily="34" charset="0"/>
            </a:endParaRPr>
          </a:p>
          <a:p>
            <a:pPr marL="664505" lvl="1" indent="-181229"/>
            <a:r>
              <a:rPr lang="en-US" sz="1000" dirty="0" err="1">
                <a:latin typeface="Segoe UI" panose="020B0502040204020203" pitchFamily="34" charset="0"/>
                <a:cs typeface="Segoe UI" panose="020B0502040204020203" pitchFamily="34" charset="0"/>
                <a:hlinkClick r:id="rId6"/>
              </a:rPr>
              <a:t>sys.query_store_query</a:t>
            </a:r>
            <a:r>
              <a:rPr lang="en-US" sz="1000" dirty="0">
                <a:latin typeface="Segoe UI" panose="020B0502040204020203" pitchFamily="34" charset="0"/>
                <a:cs typeface="Segoe UI" panose="020B0502040204020203" pitchFamily="34" charset="0"/>
                <a:hlinkClick r:id="rId6"/>
              </a:rPr>
              <a:t> (Transact-SQL)</a:t>
            </a:r>
            <a:endParaRPr lang="en-US" sz="1000" dirty="0">
              <a:latin typeface="Segoe UI" panose="020B0502040204020203" pitchFamily="34" charset="0"/>
              <a:cs typeface="Segoe UI" panose="020B0502040204020203" pitchFamily="34" charset="0"/>
            </a:endParaRPr>
          </a:p>
          <a:p>
            <a:pPr marL="664505" lvl="1" indent="-181229"/>
            <a:r>
              <a:rPr lang="en-US" sz="1000" dirty="0" err="1">
                <a:latin typeface="Segoe UI" panose="020B0502040204020203" pitchFamily="34" charset="0"/>
                <a:cs typeface="Segoe UI" panose="020B0502040204020203" pitchFamily="34" charset="0"/>
                <a:hlinkClick r:id="rId7"/>
              </a:rPr>
              <a:t>sys.query_store_query_text</a:t>
            </a:r>
            <a:r>
              <a:rPr lang="en-US" sz="1000" dirty="0">
                <a:latin typeface="Segoe UI" panose="020B0502040204020203" pitchFamily="34" charset="0"/>
                <a:cs typeface="Segoe UI" panose="020B0502040204020203" pitchFamily="34" charset="0"/>
                <a:hlinkClick r:id="rId7"/>
              </a:rPr>
              <a:t> (Transact-SQL)</a:t>
            </a:r>
            <a:endParaRPr lang="en-US" sz="1000" dirty="0">
              <a:latin typeface="Segoe UI" panose="020B0502040204020203" pitchFamily="34" charset="0"/>
              <a:cs typeface="Segoe UI" panose="020B0502040204020203" pitchFamily="34" charset="0"/>
            </a:endParaRPr>
          </a:p>
          <a:p>
            <a:pPr marL="664505" lvl="1" indent="-181229"/>
            <a:r>
              <a:rPr lang="en-US" sz="1000" dirty="0" err="1">
                <a:latin typeface="Segoe UI" panose="020B0502040204020203" pitchFamily="34" charset="0"/>
                <a:cs typeface="Segoe UI" panose="020B0502040204020203" pitchFamily="34" charset="0"/>
                <a:hlinkClick r:id="rId8"/>
              </a:rPr>
              <a:t>sys.query_store_runtime_stats</a:t>
            </a:r>
            <a:r>
              <a:rPr lang="en-US" sz="1000" dirty="0">
                <a:latin typeface="Segoe UI" panose="020B0502040204020203" pitchFamily="34" charset="0"/>
                <a:cs typeface="Segoe UI" panose="020B0502040204020203" pitchFamily="34" charset="0"/>
                <a:hlinkClick r:id="rId8"/>
              </a:rPr>
              <a:t> (Transact-SQL)</a:t>
            </a:r>
            <a:endParaRPr lang="en-US" sz="1000" dirty="0">
              <a:latin typeface="Segoe UI" panose="020B0502040204020203" pitchFamily="34" charset="0"/>
              <a:cs typeface="Segoe UI" panose="020B0502040204020203" pitchFamily="34" charset="0"/>
            </a:endParaRPr>
          </a:p>
          <a:p>
            <a:pPr marL="664505" lvl="1" indent="-181229"/>
            <a:r>
              <a:rPr lang="en-US" sz="1000" dirty="0" err="1">
                <a:latin typeface="Segoe UI" panose="020B0502040204020203" pitchFamily="34" charset="0"/>
                <a:cs typeface="Segoe UI" panose="020B0502040204020203" pitchFamily="34" charset="0"/>
                <a:hlinkClick r:id="rId9"/>
              </a:rPr>
              <a:t>sys.query_store_runtime_stats_interval</a:t>
            </a:r>
            <a:r>
              <a:rPr lang="en-US" sz="1000" dirty="0">
                <a:latin typeface="Segoe UI" panose="020B0502040204020203" pitchFamily="34" charset="0"/>
                <a:cs typeface="Segoe UI" panose="020B0502040204020203" pitchFamily="34" charset="0"/>
                <a:hlinkClick r:id="rId9"/>
              </a:rPr>
              <a:t> (Transact-SQL)</a:t>
            </a:r>
            <a:endParaRPr lang="en-US" sz="1000" dirty="0">
              <a:latin typeface="Segoe UI" panose="020B0502040204020203" pitchFamily="34" charset="0"/>
              <a:cs typeface="Segoe UI" panose="020B0502040204020203" pitchFamily="34" charset="0"/>
            </a:endParaRPr>
          </a:p>
          <a:p>
            <a:pPr marL="181229" indent="-181229" defTabSz="966554">
              <a:lnSpc>
                <a:spcPct val="100000"/>
              </a:lnSpc>
              <a:spcAft>
                <a:spcPts val="0"/>
              </a:spcAft>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Query Store stored procedures:</a:t>
            </a:r>
          </a:p>
          <a:p>
            <a:pPr marL="664505" lvl="1" indent="-181229"/>
            <a:r>
              <a:rPr lang="en-US" sz="1000" dirty="0" err="1">
                <a:latin typeface="Segoe UI" panose="020B0502040204020203" pitchFamily="34" charset="0"/>
                <a:cs typeface="Segoe UI" panose="020B0502040204020203" pitchFamily="34" charset="0"/>
                <a:hlinkClick r:id="rId10"/>
              </a:rPr>
              <a:t>sp_query_store_flush_db</a:t>
            </a:r>
            <a:r>
              <a:rPr lang="en-US" sz="1000" dirty="0">
                <a:latin typeface="Segoe UI" panose="020B0502040204020203" pitchFamily="34" charset="0"/>
                <a:cs typeface="Segoe UI" panose="020B0502040204020203" pitchFamily="34" charset="0"/>
                <a:hlinkClick r:id="rId10"/>
              </a:rPr>
              <a:t> (Transact-SQL)</a:t>
            </a:r>
            <a:endParaRPr lang="en-US" sz="1000" dirty="0">
              <a:latin typeface="Segoe UI" panose="020B0502040204020203" pitchFamily="34" charset="0"/>
              <a:cs typeface="Segoe UI" panose="020B0502040204020203" pitchFamily="34" charset="0"/>
            </a:endParaRPr>
          </a:p>
          <a:p>
            <a:pPr marL="664505" lvl="1" indent="-181229"/>
            <a:r>
              <a:rPr lang="en-US" sz="1000" dirty="0" err="1">
                <a:latin typeface="Segoe UI" panose="020B0502040204020203" pitchFamily="34" charset="0"/>
                <a:cs typeface="Segoe UI" panose="020B0502040204020203" pitchFamily="34" charset="0"/>
                <a:hlinkClick r:id="rId11"/>
              </a:rPr>
              <a:t>sp_query_store_force_plan</a:t>
            </a:r>
            <a:r>
              <a:rPr lang="en-US" sz="1000" dirty="0">
                <a:latin typeface="Segoe UI" panose="020B0502040204020203" pitchFamily="34" charset="0"/>
                <a:cs typeface="Segoe UI" panose="020B0502040204020203" pitchFamily="34" charset="0"/>
                <a:hlinkClick r:id="rId11"/>
              </a:rPr>
              <a:t> (Transact-SQL)</a:t>
            </a:r>
            <a:endParaRPr lang="en-US" sz="1000" dirty="0">
              <a:latin typeface="Segoe UI" panose="020B0502040204020203" pitchFamily="34" charset="0"/>
              <a:cs typeface="Segoe UI" panose="020B0502040204020203" pitchFamily="34" charset="0"/>
            </a:endParaRPr>
          </a:p>
          <a:p>
            <a:pPr marL="664505" lvl="1" indent="-181229"/>
            <a:r>
              <a:rPr lang="en-US" sz="1000" dirty="0" err="1">
                <a:latin typeface="Segoe UI" panose="020B0502040204020203" pitchFamily="34" charset="0"/>
                <a:cs typeface="Segoe UI" panose="020B0502040204020203" pitchFamily="34" charset="0"/>
                <a:hlinkClick r:id="rId12"/>
              </a:rPr>
              <a:t>sp_query_store_remove_plan</a:t>
            </a:r>
            <a:r>
              <a:rPr lang="en-US" sz="1000" dirty="0">
                <a:latin typeface="Segoe UI" panose="020B0502040204020203" pitchFamily="34" charset="0"/>
                <a:cs typeface="Segoe UI" panose="020B0502040204020203" pitchFamily="34" charset="0"/>
                <a:hlinkClick r:id="rId12"/>
              </a:rPr>
              <a:t> (</a:t>
            </a:r>
            <a:r>
              <a:rPr lang="en-US" sz="1000" dirty="0" err="1">
                <a:latin typeface="Segoe UI" panose="020B0502040204020203" pitchFamily="34" charset="0"/>
                <a:cs typeface="Segoe UI" panose="020B0502040204020203" pitchFamily="34" charset="0"/>
                <a:hlinkClick r:id="rId12"/>
              </a:rPr>
              <a:t>Transct</a:t>
            </a:r>
            <a:r>
              <a:rPr lang="en-US" sz="1000" dirty="0">
                <a:latin typeface="Segoe UI" panose="020B0502040204020203" pitchFamily="34" charset="0"/>
                <a:cs typeface="Segoe UI" panose="020B0502040204020203" pitchFamily="34" charset="0"/>
                <a:hlinkClick r:id="rId12"/>
              </a:rPr>
              <a:t>-SQL)</a:t>
            </a:r>
            <a:endParaRPr lang="en-US" sz="1000" dirty="0">
              <a:latin typeface="Segoe UI" panose="020B0502040204020203" pitchFamily="34" charset="0"/>
              <a:cs typeface="Segoe UI" panose="020B0502040204020203" pitchFamily="34" charset="0"/>
            </a:endParaRPr>
          </a:p>
          <a:p>
            <a:pPr marL="664505" lvl="1" indent="-181229"/>
            <a:r>
              <a:rPr lang="en-US" sz="1000" dirty="0" err="1">
                <a:latin typeface="Segoe UI" panose="020B0502040204020203" pitchFamily="34" charset="0"/>
                <a:cs typeface="Segoe UI" panose="020B0502040204020203" pitchFamily="34" charset="0"/>
                <a:hlinkClick r:id="rId13"/>
              </a:rPr>
              <a:t>sp_query_store_remove_query</a:t>
            </a:r>
            <a:r>
              <a:rPr lang="en-US" sz="1000" dirty="0">
                <a:latin typeface="Segoe UI" panose="020B0502040204020203" pitchFamily="34" charset="0"/>
                <a:cs typeface="Segoe UI" panose="020B0502040204020203" pitchFamily="34" charset="0"/>
                <a:hlinkClick r:id="rId13"/>
              </a:rPr>
              <a:t> (Transact-SQL)</a:t>
            </a:r>
            <a:endParaRPr lang="en-US" sz="1000" dirty="0">
              <a:latin typeface="Segoe UI" panose="020B0502040204020203" pitchFamily="34" charset="0"/>
              <a:cs typeface="Segoe UI" panose="020B0502040204020203" pitchFamily="34" charset="0"/>
            </a:endParaRPr>
          </a:p>
          <a:p>
            <a:pPr marL="664505" lvl="1" indent="-181229"/>
            <a:r>
              <a:rPr lang="en-US" sz="1000" dirty="0" err="1">
                <a:latin typeface="Segoe UI" panose="020B0502040204020203" pitchFamily="34" charset="0"/>
                <a:cs typeface="Segoe UI" panose="020B0502040204020203" pitchFamily="34" charset="0"/>
                <a:hlinkClick r:id="rId14"/>
              </a:rPr>
              <a:t>sp_query_store_reset_exec_stats</a:t>
            </a:r>
            <a:r>
              <a:rPr lang="en-US" sz="1000" dirty="0">
                <a:latin typeface="Segoe UI" panose="020B0502040204020203" pitchFamily="34" charset="0"/>
                <a:cs typeface="Segoe UI" panose="020B0502040204020203" pitchFamily="34" charset="0"/>
                <a:hlinkClick r:id="rId14"/>
              </a:rPr>
              <a:t> (Transact-SQL)</a:t>
            </a:r>
            <a:endParaRPr lang="en-US" sz="1000" dirty="0">
              <a:latin typeface="Segoe UI" panose="020B0502040204020203" pitchFamily="34" charset="0"/>
              <a:cs typeface="Segoe UI" panose="020B0502040204020203" pitchFamily="34" charset="0"/>
            </a:endParaRPr>
          </a:p>
          <a:p>
            <a:pPr marL="664505" lvl="1" indent="-181229"/>
            <a:r>
              <a:rPr lang="en-US" sz="1000" dirty="0" err="1">
                <a:latin typeface="Segoe UI" panose="020B0502040204020203" pitchFamily="34" charset="0"/>
                <a:cs typeface="Segoe UI" panose="020B0502040204020203" pitchFamily="34" charset="0"/>
                <a:hlinkClick r:id="rId15"/>
              </a:rPr>
              <a:t>sp_query_store_unforce_plan</a:t>
            </a:r>
            <a:r>
              <a:rPr lang="en-US" sz="1000" dirty="0">
                <a:latin typeface="Segoe UI" panose="020B0502040204020203" pitchFamily="34" charset="0"/>
                <a:cs typeface="Segoe UI" panose="020B0502040204020203" pitchFamily="34" charset="0"/>
                <a:hlinkClick r:id="rId15"/>
              </a:rPr>
              <a:t> (Transact-SQL)</a:t>
            </a:r>
            <a:endParaRPr lang="en-US" sz="1000" dirty="0">
              <a:latin typeface="Segoe UI" panose="020B0502040204020203" pitchFamily="34" charset="0"/>
              <a:cs typeface="Segoe UI" panose="020B0502040204020203" pitchFamily="34" charset="0"/>
            </a:endParaRPr>
          </a:p>
          <a:p>
            <a:pPr lvl="1"/>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14</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3437221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54">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81229" indent="-181229">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64505" lvl="1" indent="-181229"/>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81229" indent="-181229">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64505" lvl="1" indent="-181229"/>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81229" indent="-181229" defTabSz="966554">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64505" lvl="1" indent="-181229"/>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15</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3206715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54">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81229" indent="-181229">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64505" lvl="1" indent="-181229"/>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81229" indent="-181229">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64505" lvl="1" indent="-181229"/>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81229" indent="-181229" defTabSz="966554">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64505" lvl="1" indent="-181229"/>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64505" lvl="1" indent="-181229"/>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66554">
              <a:defRPr/>
            </a:pPr>
            <a:fld id="{0D5314FB-40E1-401E-A72F-D4D7E8FBD28D}" type="slidenum">
              <a:rPr lang="en-US" sz="1900">
                <a:solidFill>
                  <a:prstClr val="black"/>
                </a:solidFill>
                <a:latin typeface="Calibri" panose="020F0502020204030204"/>
              </a:rPr>
              <a:pPr defTabSz="966554">
                <a:defRPr/>
              </a:pPr>
              <a:t>16</a:t>
            </a:fld>
            <a:endParaRPr lang="en-US" sz="1900">
              <a:solidFill>
                <a:prstClr val="black"/>
              </a:solidFill>
              <a:latin typeface="Calibri" panose="020F0502020204030204"/>
            </a:endParaRPr>
          </a:p>
        </p:txBody>
      </p:sp>
    </p:spTree>
    <p:extLst>
      <p:ext uri="{BB962C8B-B14F-4D97-AF65-F5344CB8AC3E}">
        <p14:creationId xmlns:p14="http://schemas.microsoft.com/office/powerpoint/2010/main" val="3954375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21.jpg"/><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24.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18.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20" y="1"/>
            <a:ext cx="2101248" cy="1104297"/>
          </a:xfrm>
          <a:prstGeom prst="rect">
            <a:avLst/>
          </a:prstGeom>
        </p:spPr>
      </p:pic>
    </p:spTree>
    <p:extLst>
      <p:ext uri="{BB962C8B-B14F-4D97-AF65-F5344CB8AC3E}">
        <p14:creationId xmlns:p14="http://schemas.microsoft.com/office/powerpoint/2010/main" val="171428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20" y="1"/>
            <a:ext cx="2101248" cy="1104297"/>
          </a:xfrm>
          <a:prstGeom prst="rect">
            <a:avLst/>
          </a:prstGeom>
        </p:spPr>
      </p:pic>
    </p:spTree>
    <p:extLst>
      <p:ext uri="{BB962C8B-B14F-4D97-AF65-F5344CB8AC3E}">
        <p14:creationId xmlns:p14="http://schemas.microsoft.com/office/powerpoint/2010/main" val="3799195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4" y="2590884"/>
            <a:ext cx="9590081"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0669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8461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2"/>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1428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5"/>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327"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11680450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966693"/>
          </a:xfrm>
        </p:spPr>
        <p:txBody>
          <a:bodyPr wrap="square" lIns="0" tIns="0" rIns="0" bIns="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indent="0">
              <a:lnSpc>
                <a:spcPct val="110000"/>
              </a:lnSpc>
              <a:spcBef>
                <a:spcPts val="0"/>
              </a:spcBef>
              <a:spcAft>
                <a:spcPts val="612"/>
              </a:spcAft>
              <a:buNone/>
              <a:defRPr sz="1632">
                <a:solidFill>
                  <a:srgbClr val="000000"/>
                </a:solidFill>
              </a:defRPr>
            </a:lvl2pPr>
            <a:lvl3pPr marL="0" indent="0">
              <a:lnSpc>
                <a:spcPct val="110000"/>
              </a:lnSpc>
              <a:spcBef>
                <a:spcPts val="0"/>
              </a:spcBef>
              <a:spcAft>
                <a:spcPts val="612"/>
              </a:spcAft>
              <a:buNone/>
              <a:defRPr sz="1428">
                <a:solidFill>
                  <a:srgbClr val="000000"/>
                </a:solidFill>
                <a:latin typeface="+mn-lt"/>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24971535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40909"/>
          </a:xfrm>
        </p:spPr>
        <p:txBody>
          <a:bodyPr wrap="square" lIns="0" tIns="0" rIns="0" bIns="0">
            <a:spAutoFit/>
          </a:bodyPr>
          <a:lstStyle>
            <a:lvl1pPr marL="285640" indent="-285640">
              <a:lnSpc>
                <a:spcPct val="100000"/>
              </a:lnSpc>
              <a:spcBef>
                <a:spcPts val="0"/>
              </a:spcBef>
              <a:spcAft>
                <a:spcPts val="1398"/>
              </a:spcAft>
              <a:buFont typeface="Arial" panose="020B0604020202020204" pitchFamily="34" charset="0"/>
              <a:buChar char="•"/>
              <a:defRPr sz="1836" b="0" i="0">
                <a:solidFill>
                  <a:srgbClr val="000000"/>
                </a:solidFill>
                <a:latin typeface="+mj-lt"/>
              </a:defRPr>
            </a:lvl1pPr>
            <a:lvl2pPr marL="514152" indent="-285640">
              <a:lnSpc>
                <a:spcPct val="100000"/>
              </a:lnSpc>
              <a:spcBef>
                <a:spcPts val="0"/>
              </a:spcBef>
              <a:spcAft>
                <a:spcPts val="1398"/>
              </a:spcAft>
              <a:buFont typeface="Arial" panose="020B0604020202020204" pitchFamily="34" charset="0"/>
              <a:buChar char="•"/>
              <a:defRPr sz="1632">
                <a:solidFill>
                  <a:srgbClr val="000000"/>
                </a:solidFill>
              </a:defRPr>
            </a:lvl2pPr>
            <a:lvl3pPr marL="742665" indent="-285640">
              <a:lnSpc>
                <a:spcPct val="100000"/>
              </a:lnSpc>
              <a:spcBef>
                <a:spcPts val="0"/>
              </a:spcBef>
              <a:spcAft>
                <a:spcPts val="1398"/>
              </a:spcAft>
              <a:buFont typeface="Arial" panose="020B0604020202020204" pitchFamily="34" charset="0"/>
              <a:buChar char="•"/>
              <a:defRPr sz="1428">
                <a:solidFill>
                  <a:srgbClr val="000000"/>
                </a:solidFill>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sz="3468">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228197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73023955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1"/>
            <a:ext cx="11567160" cy="847540"/>
          </a:xfrm>
        </p:spPr>
        <p:txBody>
          <a:bodyPr wrap="square" lIns="0" tIns="0" rIns="0" bIns="0">
            <a:spAutoFit/>
          </a:bodyPr>
          <a:lstStyle>
            <a:lvl1pPr marL="0" indent="0">
              <a:lnSpc>
                <a:spcPct val="100000"/>
              </a:lnSpc>
              <a:spcBef>
                <a:spcPts val="0"/>
              </a:spcBef>
              <a:spcAft>
                <a:spcPts val="1398"/>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2"/>
            <a:ext cx="3703321"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9344"/>
            <a:ext cx="3703321" cy="2701925"/>
          </a:xfrm>
        </p:spPr>
        <p:txBody>
          <a:bodyPr lIns="0" tIns="0" rIns="0" bIns="0"/>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28481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3"/>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6845"/>
            <a:ext cx="3703321"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40" lvl="1" indent="-28564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6845"/>
            <a:ext cx="3703321" cy="270885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98173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47540"/>
          </a:xfrm>
        </p:spPr>
        <p:txBody>
          <a:bodyPr wrap="square" lIns="0" tIns="0" rIns="0" bIns="0">
            <a:spAutoFit/>
          </a:bodyPr>
          <a:lstStyle>
            <a:lvl1pPr marL="0" indent="0">
              <a:lnSpc>
                <a:spcPct val="100000"/>
              </a:lnSpc>
              <a:spcBef>
                <a:spcPts val="0"/>
              </a:spcBef>
              <a:spcAft>
                <a:spcPts val="900"/>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4300"/>
          </a:xfrm>
        </p:spPr>
        <p:txBody>
          <a:bodyPr lIns="0" tIns="0" rIns="0" bIns="0">
            <a:noAutofit/>
          </a:bodyPr>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2"/>
            <a:ext cx="5659119" cy="2728345"/>
          </a:xfrm>
        </p:spPr>
        <p:txBody>
          <a:bodyPr lIns="0" tIns="0" rIns="0" bIns="0"/>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8163741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7138"/>
          </a:xfrm>
        </p:spPr>
        <p:txBody>
          <a:bodyPr lIns="0" tIns="0" rIns="0" bIns="0">
            <a:noAutofit/>
          </a:bodyPr>
          <a:lstStyle>
            <a:lvl1pPr marL="0" marR="0" indent="0" algn="l" defTabSz="932384" rtl="0" eaLnBrk="1" fontAlgn="auto" latinLnBrk="0" hangingPunct="1">
              <a:lnSpc>
                <a:spcPct val="100000"/>
              </a:lnSpc>
              <a:spcBef>
                <a:spcPts val="0"/>
              </a:spcBef>
              <a:spcAft>
                <a:spcPts val="700"/>
              </a:spcAft>
              <a:buClrTx/>
              <a:buSzPct val="90000"/>
              <a:buFont typeface="Wingdings" panose="05000000000000000000" pitchFamily="2" charset="2"/>
              <a:buNone/>
              <a:tabLst/>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4"/>
            <a:ext cx="5659119" cy="265713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664895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67605777"/>
      </p:ext>
    </p:extLst>
  </p:cSld>
  <p:clrMapOvr>
    <a:masterClrMapping/>
  </p:clrMapOvr>
  <p:transition>
    <p:fade/>
  </p:transition>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7" y="3092827"/>
            <a:ext cx="5667375" cy="773112"/>
          </a:xfrm>
          <a:prstGeom prst="rect">
            <a:avLst/>
          </a:prstGeom>
        </p:spPr>
        <p:txBody>
          <a:bodyPr vert="horz" wrap="square" lIns="0" tIns="164592" rIns="0" bIns="0" rtlCol="0" anchor="t">
            <a:noAutofit/>
          </a:bodyPr>
          <a:lstStyle>
            <a:lvl1pPr>
              <a:defRPr sz="3672"/>
            </a:lvl1pPr>
          </a:lstStyle>
          <a:p>
            <a:r>
              <a:rPr lang="en-US"/>
              <a:t>Photo layout</a:t>
            </a:r>
          </a:p>
        </p:txBody>
      </p:sp>
    </p:spTree>
    <p:extLst>
      <p:ext uri="{BB962C8B-B14F-4D97-AF65-F5344CB8AC3E}">
        <p14:creationId xmlns:p14="http://schemas.microsoft.com/office/powerpoint/2010/main" val="3684428765"/>
      </p:ext>
    </p:extLst>
  </p:cSld>
  <p:clrMapOvr>
    <a:masterClrMapping/>
  </p:clrMapOvr>
  <p:transition>
    <p:fade/>
  </p:transition>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7" y="1203327"/>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6" y="4065588"/>
            <a:ext cx="3703321" cy="116831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8"/>
            <a:ext cx="3695700" cy="116831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7" y="4065588"/>
            <a:ext cx="3703321" cy="116831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6"/>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30" y="6559002"/>
            <a:ext cx="11553197" cy="98880"/>
            <a:chOff x="445128" y="6559056"/>
            <a:chExt cx="11553197" cy="98881"/>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9327347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7" y="1203327"/>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6" y="4065590"/>
            <a:ext cx="3703321" cy="113607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90"/>
            <a:ext cx="3695700" cy="113607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7" y="4065590"/>
            <a:ext cx="3703321" cy="113607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30" y="6559002"/>
            <a:ext cx="11553197" cy="98880"/>
            <a:chOff x="445128" y="6559056"/>
            <a:chExt cx="11553197" cy="98881"/>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304182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7"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4"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1"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8"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5"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4"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30" y="6559002"/>
            <a:ext cx="11553197" cy="98880"/>
            <a:chOff x="445128" y="6559056"/>
            <a:chExt cx="11553197" cy="98881"/>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159966"/>
      </p:ext>
    </p:extLst>
  </p:cSld>
  <p:clrMapOvr>
    <a:masterClrMapping/>
  </p:clrMapOvr>
  <p:transition>
    <p:fade/>
  </p:transition>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2" y="1203327"/>
            <a:ext cx="5895976"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7"/>
            <a:ext cx="5241206"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3060040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1203325"/>
            <a:ext cx="11563350" cy="5060652"/>
          </a:xfrm>
        </p:spPr>
        <p:txBody>
          <a:bodyPr bIns="1737360" anchor="ctr">
            <a:noAutofit/>
          </a:bodyPr>
          <a:lstStyle>
            <a:lvl1pPr algn="ctr">
              <a:defRPr sz="1800"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61628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092881"/>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521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spc="-150" dirty="0">
                <a:solidFill>
                  <a:schemeClr val="tx1"/>
                </a:solidFill>
                <a:latin typeface="+mj-lt"/>
              </a:defRPr>
            </a:lvl1pPr>
          </a:lstStyle>
          <a:p>
            <a:pPr marL="0" lvl="0">
              <a:lnSpc>
                <a:spcPts val="5598"/>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21850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89657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507"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3337361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507"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3269270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436475" cy="6994525"/>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600263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9608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388256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269654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9/11/2019</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168632950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571230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2647265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2288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333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3732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2"/>
            <a:ext cx="5249526" cy="1130053"/>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95915" y="1961463"/>
            <a:ext cx="5249526" cy="1293282"/>
          </a:xfrm>
        </p:spPr>
        <p:txBody>
          <a:bodyPr/>
          <a:lstStyle>
            <a:lvl1pPr>
              <a:spcBef>
                <a:spcPts val="816"/>
              </a:spcBef>
              <a:defRPr sz="2040"/>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0"/>
            <a:ext cx="6218238" cy="439479"/>
          </a:xfrm>
        </p:spPr>
        <p:txBody>
          <a:bodyPr/>
          <a:lstStyle/>
          <a:p>
            <a:endParaRPr lang="en-US"/>
          </a:p>
        </p:txBody>
      </p:sp>
    </p:spTree>
    <p:extLst>
      <p:ext uri="{BB962C8B-B14F-4D97-AF65-F5344CB8AC3E}">
        <p14:creationId xmlns:p14="http://schemas.microsoft.com/office/powerpoint/2010/main" val="1177025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2963627"/>
            <a:ext cx="5249526" cy="1067272"/>
          </a:xfrm>
        </p:spPr>
        <p:txBody>
          <a:bodyPr anchor="ctr">
            <a:spAutoFit/>
          </a:bodyPr>
          <a:lstStyle>
            <a:lvl1pPr>
              <a:defRPr sz="3468">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7017726" y="2850622"/>
            <a:ext cx="4709132" cy="1293282"/>
          </a:xfrm>
        </p:spPr>
        <p:txBody>
          <a:bodyPr anchor="ctr"/>
          <a:lstStyle>
            <a:lvl1pPr marL="408011" indent="-408011">
              <a:spcBef>
                <a:spcPts val="1836"/>
              </a:spcBef>
              <a:defRPr sz="2040">
                <a:latin typeface="+mn-lt"/>
              </a:defRPr>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0154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024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010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591712"/>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370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65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9457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3393370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2817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12332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09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9478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556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259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767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1214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31283605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6498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3782938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1209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887348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98148" y="1462924"/>
            <a:ext cx="4215965" cy="916599"/>
          </a:xfrm>
        </p:spPr>
        <p:txBody>
          <a:bodyPr wrap="square">
            <a:spAutoFit/>
          </a:bodyPr>
          <a:lstStyle>
            <a:lvl1pPr marL="0" indent="0">
              <a:spcBef>
                <a:spcPts val="612"/>
              </a:spcBef>
              <a:buNone/>
              <a:defRPr sz="2040">
                <a:latin typeface="+mj-lt"/>
              </a:defRPr>
            </a:lvl1pPr>
            <a:lvl2pPr marL="0" indent="0">
              <a:buNone/>
              <a:defRPr sz="1836"/>
            </a:lvl2pPr>
            <a:lvl3pPr marL="174862" indent="-174862">
              <a:buFont typeface="Arial" panose="020B0604020202020204" pitchFamily="34" charset="0"/>
              <a:buChar char="•"/>
              <a:defRPr sz="1428"/>
            </a:lvl3pPr>
            <a:lvl4pPr marL="0" indent="0">
              <a:buNone/>
              <a:defRPr sz="1122"/>
            </a:lvl4pPr>
            <a:lvl5pPr marL="0" indent="0">
              <a:buNone/>
              <a:defRPr sz="1122"/>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600059" y="466301"/>
            <a:ext cx="8406669" cy="565027"/>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211512" y="484043"/>
            <a:ext cx="1925387" cy="766513"/>
          </a:xfrm>
        </p:spPr>
        <p:txBody>
          <a:bodyPr wrap="square" lIns="91440" tIns="45720" rIns="91440" bIns="45720">
            <a:spAutoFit/>
          </a:bodyPr>
          <a:lstStyle>
            <a:lvl1pPr marL="0" indent="0">
              <a:spcBef>
                <a:spcPts val="0"/>
              </a:spcBef>
              <a:buNone/>
              <a:defRPr lang="en-US" sz="1428"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57615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77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815520" cy="1067272"/>
          </a:xfrm>
        </p:spPr>
        <p:txBody>
          <a:bodyPr vert="horz" wrap="square" lIns="146304" tIns="91440" rIns="146304" bIns="91440" rtlCol="0" anchor="t">
            <a:noAutofit/>
          </a:bodyPr>
          <a:lstStyle>
            <a:lvl1pPr>
              <a:defRPr lang="en-US" sz="2856" b="0" kern="1200" cap="all" spc="510" baseline="0" dirty="0">
                <a:ln w="3175">
                  <a:noFill/>
                </a:ln>
                <a:solidFill>
                  <a:schemeClr val="bg1"/>
                </a:solidFill>
                <a:effectLst/>
                <a:latin typeface="Segoe UI Semilight" charset="0"/>
                <a:ea typeface="+mn-ea"/>
                <a:cs typeface="Segoe UI Semilight" charset="0"/>
              </a:defRPr>
            </a:lvl1pPr>
          </a:lstStyle>
          <a:p>
            <a:pPr marL="0" lvl="0" algn="l" defTabSz="932597"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6"/>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597">
              <a:spcBef>
                <a:spcPts val="1020"/>
              </a:spcBef>
              <a:buNone/>
            </a:pPr>
            <a:r>
              <a:rPr lang="en-US"/>
              <a:t>Edit Master text styles</a:t>
            </a:r>
          </a:p>
        </p:txBody>
      </p:sp>
    </p:spTree>
    <p:extLst>
      <p:ext uri="{BB962C8B-B14F-4D97-AF65-F5344CB8AC3E}">
        <p14:creationId xmlns:p14="http://schemas.microsoft.com/office/powerpoint/2010/main" val="316133603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02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308243"/>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98262217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1071176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56351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0565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310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73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4440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95972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150205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4542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5062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7242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02717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681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252883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939679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8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3171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2009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4151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278146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9604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66039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163390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0390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2782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007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230C-14F8-45A1-85AC-9076480AE25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128BEA24-AD96-4540-BB76-21E51C9B43A4}"/>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7EE7C8A-5DE5-4C59-97ED-759014BC2BF8}"/>
              </a:ext>
            </a:extLst>
          </p:cNvPr>
          <p:cNvSpPr>
            <a:spLocks noGrp="1"/>
          </p:cNvSpPr>
          <p:nvPr>
            <p:ph type="dt" sz="half" idx="10"/>
          </p:nvPr>
        </p:nvSpPr>
        <p:spPr/>
        <p:txBody>
          <a:bodyPr/>
          <a:lstStyle/>
          <a:p>
            <a:fld id="{554BBA5F-F4A4-4054-BC19-79A456067059}" type="datetimeFigureOut">
              <a:rPr lang="en-US" smtClean="0"/>
              <a:t>9/11/2019</a:t>
            </a:fld>
            <a:endParaRPr lang="en-US"/>
          </a:p>
        </p:txBody>
      </p:sp>
      <p:sp>
        <p:nvSpPr>
          <p:cNvPr id="5" name="Footer Placeholder 4">
            <a:extLst>
              <a:ext uri="{FF2B5EF4-FFF2-40B4-BE49-F238E27FC236}">
                <a16:creationId xmlns:a16="http://schemas.microsoft.com/office/drawing/2014/main" id="{0AA76263-F604-49D5-B2E8-641F4BAD19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0EC8EE-B762-4BDE-A1A5-F022EB0167B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6623273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DBE9-C92E-439F-84E5-8A21764D08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9DF8D-6AE4-4B6A-BF98-BAB38B0528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86164-0345-4DF6-8AB7-873E540FE0E4}"/>
              </a:ext>
            </a:extLst>
          </p:cNvPr>
          <p:cNvSpPr>
            <a:spLocks noGrp="1"/>
          </p:cNvSpPr>
          <p:nvPr>
            <p:ph type="dt" sz="half" idx="10"/>
          </p:nvPr>
        </p:nvSpPr>
        <p:spPr/>
        <p:txBody>
          <a:bodyPr/>
          <a:lstStyle/>
          <a:p>
            <a:fld id="{554BBA5F-F4A4-4054-BC19-79A456067059}" type="datetimeFigureOut">
              <a:rPr lang="en-US" smtClean="0"/>
              <a:t>9/11/2019</a:t>
            </a:fld>
            <a:endParaRPr lang="en-US"/>
          </a:p>
        </p:txBody>
      </p:sp>
      <p:sp>
        <p:nvSpPr>
          <p:cNvPr id="5" name="Footer Placeholder 4">
            <a:extLst>
              <a:ext uri="{FF2B5EF4-FFF2-40B4-BE49-F238E27FC236}">
                <a16:creationId xmlns:a16="http://schemas.microsoft.com/office/drawing/2014/main" id="{B3610B7A-731F-489E-A0FA-C2BBD0AA6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3D833-0066-45F1-B74C-B5937327CF39}"/>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6379618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E20E-6333-49E2-8A52-EF9B8F18ECB0}"/>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6582819C-9521-40BD-8AC1-CEA6CE0FE9C7}"/>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8E2444-DC8B-4F7D-B585-928610C8FE92}"/>
              </a:ext>
            </a:extLst>
          </p:cNvPr>
          <p:cNvSpPr>
            <a:spLocks noGrp="1"/>
          </p:cNvSpPr>
          <p:nvPr>
            <p:ph type="dt" sz="half" idx="10"/>
          </p:nvPr>
        </p:nvSpPr>
        <p:spPr/>
        <p:txBody>
          <a:bodyPr/>
          <a:lstStyle/>
          <a:p>
            <a:fld id="{554BBA5F-F4A4-4054-BC19-79A456067059}" type="datetimeFigureOut">
              <a:rPr lang="en-US" smtClean="0"/>
              <a:t>9/11/2019</a:t>
            </a:fld>
            <a:endParaRPr lang="en-US"/>
          </a:p>
        </p:txBody>
      </p:sp>
      <p:sp>
        <p:nvSpPr>
          <p:cNvPr id="5" name="Footer Placeholder 4">
            <a:extLst>
              <a:ext uri="{FF2B5EF4-FFF2-40B4-BE49-F238E27FC236}">
                <a16:creationId xmlns:a16="http://schemas.microsoft.com/office/drawing/2014/main" id="{BC7717B4-0CE0-46D0-AAA1-C47BBA40F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C8C70-5A4F-4D94-BA52-5514C6181B01}"/>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0015393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451A-F3AB-4CAF-BEDF-ABDC2BCB9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8860-B70C-4045-881F-78C00AAF671A}"/>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36C85D-00BD-4836-91C0-95D6F5751DB2}"/>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932CF7-D2E2-48DC-B392-D507FAFBF8DD}"/>
              </a:ext>
            </a:extLst>
          </p:cNvPr>
          <p:cNvSpPr>
            <a:spLocks noGrp="1"/>
          </p:cNvSpPr>
          <p:nvPr>
            <p:ph type="dt" sz="half" idx="10"/>
          </p:nvPr>
        </p:nvSpPr>
        <p:spPr/>
        <p:txBody>
          <a:bodyPr/>
          <a:lstStyle/>
          <a:p>
            <a:fld id="{554BBA5F-F4A4-4054-BC19-79A456067059}" type="datetimeFigureOut">
              <a:rPr lang="en-US" smtClean="0"/>
              <a:t>9/11/2019</a:t>
            </a:fld>
            <a:endParaRPr lang="en-US"/>
          </a:p>
        </p:txBody>
      </p:sp>
      <p:sp>
        <p:nvSpPr>
          <p:cNvPr id="6" name="Footer Placeholder 5">
            <a:extLst>
              <a:ext uri="{FF2B5EF4-FFF2-40B4-BE49-F238E27FC236}">
                <a16:creationId xmlns:a16="http://schemas.microsoft.com/office/drawing/2014/main" id="{AD006238-38D0-47D0-AD3C-D8D952BFBB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314782-F273-4558-8BFE-39433767A1D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4597735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CB95D-BEE2-461C-95BA-7B8C3D9A8DA0}"/>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34F9CC-A3B6-4DDF-825E-CCED16E71E7C}"/>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9F87611F-2324-49FA-BF95-873972E0D219}"/>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584755-6BF5-4767-84A3-A55A1CB98E9D}"/>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919CE7B5-EEA7-41D7-A6E8-36262EDAD11C}"/>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15E6EB-DCB0-4801-A7F3-07E6E7CD79BC}"/>
              </a:ext>
            </a:extLst>
          </p:cNvPr>
          <p:cNvSpPr>
            <a:spLocks noGrp="1"/>
          </p:cNvSpPr>
          <p:nvPr>
            <p:ph type="dt" sz="half" idx="10"/>
          </p:nvPr>
        </p:nvSpPr>
        <p:spPr/>
        <p:txBody>
          <a:bodyPr/>
          <a:lstStyle/>
          <a:p>
            <a:fld id="{554BBA5F-F4A4-4054-BC19-79A456067059}" type="datetimeFigureOut">
              <a:rPr lang="en-US" smtClean="0"/>
              <a:t>9/11/2019</a:t>
            </a:fld>
            <a:endParaRPr lang="en-US"/>
          </a:p>
        </p:txBody>
      </p:sp>
      <p:sp>
        <p:nvSpPr>
          <p:cNvPr id="8" name="Footer Placeholder 7">
            <a:extLst>
              <a:ext uri="{FF2B5EF4-FFF2-40B4-BE49-F238E27FC236}">
                <a16:creationId xmlns:a16="http://schemas.microsoft.com/office/drawing/2014/main" id="{CD60636B-D746-46A0-81A9-5706CB80EF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5DC22A-485D-43A0-8133-C17A744FD72E}"/>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518029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FBC8-6C47-4581-840A-D42E6B37EA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E090EA-A02F-40DC-B2D1-1491382E89EE}"/>
              </a:ext>
            </a:extLst>
          </p:cNvPr>
          <p:cNvSpPr>
            <a:spLocks noGrp="1"/>
          </p:cNvSpPr>
          <p:nvPr>
            <p:ph type="dt" sz="half" idx="10"/>
          </p:nvPr>
        </p:nvSpPr>
        <p:spPr/>
        <p:txBody>
          <a:bodyPr/>
          <a:lstStyle/>
          <a:p>
            <a:fld id="{554BBA5F-F4A4-4054-BC19-79A456067059}" type="datetimeFigureOut">
              <a:rPr lang="en-US" smtClean="0"/>
              <a:t>9/11/2019</a:t>
            </a:fld>
            <a:endParaRPr lang="en-US"/>
          </a:p>
        </p:txBody>
      </p:sp>
      <p:sp>
        <p:nvSpPr>
          <p:cNvPr id="4" name="Footer Placeholder 3">
            <a:extLst>
              <a:ext uri="{FF2B5EF4-FFF2-40B4-BE49-F238E27FC236}">
                <a16:creationId xmlns:a16="http://schemas.microsoft.com/office/drawing/2014/main" id="{58CEE7D0-0E1E-47A3-9633-C8B3F7D4A3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6E8CEB-C040-4BC9-91FC-F8FA88393927}"/>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0771695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DB4A34-D774-49BB-BE77-85D7F007413B}"/>
              </a:ext>
            </a:extLst>
          </p:cNvPr>
          <p:cNvSpPr>
            <a:spLocks noGrp="1"/>
          </p:cNvSpPr>
          <p:nvPr>
            <p:ph type="dt" sz="half" idx="10"/>
          </p:nvPr>
        </p:nvSpPr>
        <p:spPr/>
        <p:txBody>
          <a:bodyPr/>
          <a:lstStyle/>
          <a:p>
            <a:fld id="{554BBA5F-F4A4-4054-BC19-79A456067059}" type="datetimeFigureOut">
              <a:rPr lang="en-US" smtClean="0"/>
              <a:t>9/11/2019</a:t>
            </a:fld>
            <a:endParaRPr lang="en-US"/>
          </a:p>
        </p:txBody>
      </p:sp>
      <p:sp>
        <p:nvSpPr>
          <p:cNvPr id="3" name="Footer Placeholder 2">
            <a:extLst>
              <a:ext uri="{FF2B5EF4-FFF2-40B4-BE49-F238E27FC236}">
                <a16:creationId xmlns:a16="http://schemas.microsoft.com/office/drawing/2014/main" id="{22CD640B-6952-4077-94E2-2A7E6E9396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F1ADE7-731A-4611-AB94-26D65C24808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320446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80A02-3371-4C72-86B3-D67294D3C971}"/>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46840A4E-3A36-4652-AB3B-1BFE244EE40C}"/>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7ACF3F-D782-4A05-B42C-BFCF66451A9F}"/>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98588CF-3B43-4BD6-A56B-53D7C6A4BA68}"/>
              </a:ext>
            </a:extLst>
          </p:cNvPr>
          <p:cNvSpPr>
            <a:spLocks noGrp="1"/>
          </p:cNvSpPr>
          <p:nvPr>
            <p:ph type="dt" sz="half" idx="10"/>
          </p:nvPr>
        </p:nvSpPr>
        <p:spPr/>
        <p:txBody>
          <a:bodyPr/>
          <a:lstStyle/>
          <a:p>
            <a:fld id="{554BBA5F-F4A4-4054-BC19-79A456067059}" type="datetimeFigureOut">
              <a:rPr lang="en-US" smtClean="0"/>
              <a:t>9/11/2019</a:t>
            </a:fld>
            <a:endParaRPr lang="en-US"/>
          </a:p>
        </p:txBody>
      </p:sp>
      <p:sp>
        <p:nvSpPr>
          <p:cNvPr id="6" name="Footer Placeholder 5">
            <a:extLst>
              <a:ext uri="{FF2B5EF4-FFF2-40B4-BE49-F238E27FC236}">
                <a16:creationId xmlns:a16="http://schemas.microsoft.com/office/drawing/2014/main" id="{63CE48EA-290F-40C2-B980-B74F392F23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8295C8-F6E5-40BA-8859-05C45B77487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549432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EBB95-3D00-48FE-B108-F0ABD8AAF95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3382E1C1-4048-4066-A15C-5E996DD0BFCC}"/>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DE619581-8B6D-47DA-A001-5536AA03D20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113529C4-52C7-4736-BD32-8DBCAE10EA85}"/>
              </a:ext>
            </a:extLst>
          </p:cNvPr>
          <p:cNvSpPr>
            <a:spLocks noGrp="1"/>
          </p:cNvSpPr>
          <p:nvPr>
            <p:ph type="dt" sz="half" idx="10"/>
          </p:nvPr>
        </p:nvSpPr>
        <p:spPr/>
        <p:txBody>
          <a:bodyPr/>
          <a:lstStyle/>
          <a:p>
            <a:fld id="{554BBA5F-F4A4-4054-BC19-79A456067059}" type="datetimeFigureOut">
              <a:rPr lang="en-US" smtClean="0"/>
              <a:t>9/11/2019</a:t>
            </a:fld>
            <a:endParaRPr lang="en-US"/>
          </a:p>
        </p:txBody>
      </p:sp>
      <p:sp>
        <p:nvSpPr>
          <p:cNvPr id="6" name="Footer Placeholder 5">
            <a:extLst>
              <a:ext uri="{FF2B5EF4-FFF2-40B4-BE49-F238E27FC236}">
                <a16:creationId xmlns:a16="http://schemas.microsoft.com/office/drawing/2014/main" id="{42B02ACA-BDDC-4FAD-B25A-BFF178CB53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9DD939-E1A8-454E-B418-08E0AC5E48C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655846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AB5DF-1522-45E2-BE25-BC0E7E2C6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B35605-0251-4B16-8771-5E6EA5F8B28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D48EC-0B74-4D5D-B8C3-CBA9DCED6598}"/>
              </a:ext>
            </a:extLst>
          </p:cNvPr>
          <p:cNvSpPr>
            <a:spLocks noGrp="1"/>
          </p:cNvSpPr>
          <p:nvPr>
            <p:ph type="dt" sz="half" idx="10"/>
          </p:nvPr>
        </p:nvSpPr>
        <p:spPr/>
        <p:txBody>
          <a:bodyPr/>
          <a:lstStyle/>
          <a:p>
            <a:fld id="{554BBA5F-F4A4-4054-BC19-79A456067059}" type="datetimeFigureOut">
              <a:rPr lang="en-US" smtClean="0"/>
              <a:t>9/11/2019</a:t>
            </a:fld>
            <a:endParaRPr lang="en-US"/>
          </a:p>
        </p:txBody>
      </p:sp>
      <p:sp>
        <p:nvSpPr>
          <p:cNvPr id="5" name="Footer Placeholder 4">
            <a:extLst>
              <a:ext uri="{FF2B5EF4-FFF2-40B4-BE49-F238E27FC236}">
                <a16:creationId xmlns:a16="http://schemas.microsoft.com/office/drawing/2014/main" id="{6A56F900-8C8F-4049-80F8-E374A58B1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5F475-F498-4CDD-90D6-A45E04218B06}"/>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7135196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A0ED7B-EA39-4E89-A596-169DD21F474D}"/>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5F4566-E5B8-4747-993C-CA56F58BFF28}"/>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4932E-A500-4003-8AA8-3A3E923C2E59}"/>
              </a:ext>
            </a:extLst>
          </p:cNvPr>
          <p:cNvSpPr>
            <a:spLocks noGrp="1"/>
          </p:cNvSpPr>
          <p:nvPr>
            <p:ph type="dt" sz="half" idx="10"/>
          </p:nvPr>
        </p:nvSpPr>
        <p:spPr/>
        <p:txBody>
          <a:bodyPr/>
          <a:lstStyle/>
          <a:p>
            <a:fld id="{554BBA5F-F4A4-4054-BC19-79A456067059}" type="datetimeFigureOut">
              <a:rPr lang="en-US" smtClean="0"/>
              <a:t>9/11/2019</a:t>
            </a:fld>
            <a:endParaRPr lang="en-US"/>
          </a:p>
        </p:txBody>
      </p:sp>
      <p:sp>
        <p:nvSpPr>
          <p:cNvPr id="5" name="Footer Placeholder 4">
            <a:extLst>
              <a:ext uri="{FF2B5EF4-FFF2-40B4-BE49-F238E27FC236}">
                <a16:creationId xmlns:a16="http://schemas.microsoft.com/office/drawing/2014/main" id="{21652BAF-2C08-4F8F-A25F-14C7A4A32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12AF05-4B83-453F-80A8-BF1DBC853C85}"/>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7294384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03815647"/>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537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654399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81137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234802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062460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487804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0411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3457239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710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17857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367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72430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897443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283767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035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5057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6251861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357232524"/>
      </p:ext>
    </p:extLst>
  </p:cSld>
  <p:clrMapOvr>
    <a:masterClrMapping/>
  </p:clrMapOvr>
  <p:transition spd="slow">
    <p:push/>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3335566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0018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7510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367769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413710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413725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7753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459493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501982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4747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57972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170507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1938011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412158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2339048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3041048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832626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3934266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033612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253732441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39216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89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2463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059879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0554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777617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570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719" y="1"/>
            <a:ext cx="3338685" cy="1104297"/>
          </a:xfrm>
          <a:prstGeom prst="rect">
            <a:avLst/>
          </a:prstGeom>
        </p:spPr>
      </p:pic>
    </p:spTree>
    <p:extLst>
      <p:ext uri="{BB962C8B-B14F-4D97-AF65-F5344CB8AC3E}">
        <p14:creationId xmlns:p14="http://schemas.microsoft.com/office/powerpoint/2010/main" val="3373962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image" Target="../media/image7.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heme" Target="../theme/theme4.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image" Target="../media/image1.emf"/><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image" Target="../media/image1.emf"/><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image" Target="../media/image29.png"/><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theme" Target="../theme/theme6.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8"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image" Target="../media/image7.emf"/><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theme" Target="../theme/theme7.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1" r:id="rId12"/>
    <p:sldLayoutId id="2147484566" r:id="rId13"/>
    <p:sldLayoutId id="2147484629"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0144996"/>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5" r:id="rId17"/>
    <p:sldLayoutId id="2147484496" r:id="rId18"/>
    <p:sldLayoutId id="2147484497" r:id="rId19"/>
    <p:sldLayoutId id="2147484498" r:id="rId20"/>
    <p:sldLayoutId id="2147484499" r:id="rId21"/>
    <p:sldLayoutId id="2147484500" r:id="rId22"/>
    <p:sldLayoutId id="2147484501" r:id="rId23"/>
    <p:sldLayoutId id="2147484502" r:id="rId24"/>
    <p:sldLayoutId id="2147484503" r:id="rId25"/>
    <p:sldLayoutId id="2147484504" r:id="rId26"/>
    <p:sldLayoutId id="214748450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982D7-A902-4698-A6D9-928938F22F3A}"/>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B14ED9-8C47-4814-A4FC-B7BC690ED13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0D97C-4975-4D65-BD8F-05190A863D2C}"/>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554BBA5F-F4A4-4054-BC19-79A456067059}" type="datetimeFigureOut">
              <a:rPr lang="en-US" smtClean="0"/>
              <a:t>9/11/2019</a:t>
            </a:fld>
            <a:endParaRPr lang="en-US"/>
          </a:p>
        </p:txBody>
      </p:sp>
      <p:sp>
        <p:nvSpPr>
          <p:cNvPr id="5" name="Footer Placeholder 4">
            <a:extLst>
              <a:ext uri="{FF2B5EF4-FFF2-40B4-BE49-F238E27FC236}">
                <a16:creationId xmlns:a16="http://schemas.microsoft.com/office/drawing/2014/main" id="{72706E79-DF9B-4C75-98CD-25E12735958F}"/>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39034C-17A8-4DD7-9DF2-F89823DFDB9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082D47A-1005-4B84-8161-05DF39933EF6}" type="slidenum">
              <a:rPr lang="en-US" smtClean="0"/>
              <a:t>‹#›</a:t>
            </a:fld>
            <a:endParaRPr lang="en-US"/>
          </a:p>
        </p:txBody>
      </p:sp>
    </p:spTree>
    <p:extLst>
      <p:ext uri="{BB962C8B-B14F-4D97-AF65-F5344CB8AC3E}">
        <p14:creationId xmlns:p14="http://schemas.microsoft.com/office/powerpoint/2010/main" val="1502330761"/>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450136492"/>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 id="2147484531" r:id="rId12"/>
    <p:sldLayoutId id="2147484532" r:id="rId13"/>
    <p:sldLayoutId id="2147484533" r:id="rId14"/>
    <p:sldLayoutId id="2147484534" r:id="rId15"/>
    <p:sldLayoutId id="2147484536" r:id="rId16"/>
    <p:sldLayoutId id="2147484537" r:id="rId17"/>
    <p:sldLayoutId id="2147484538" r:id="rId18"/>
    <p:sldLayoutId id="2147484627" r:id="rId19"/>
    <p:sldLayoutId id="2147484628"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189957461"/>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2" r:id="rId23"/>
    <p:sldLayoutId id="2147484563" r:id="rId24"/>
    <p:sldLayoutId id="2147484564" r:id="rId25"/>
    <p:sldLayoutId id="214748456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226490" y="3280852"/>
            <a:ext cx="6994525" cy="432822"/>
          </a:xfrm>
          <a:prstGeom prst="rect">
            <a:avLst/>
          </a:prstGeom>
        </p:spPr>
      </p:pic>
      <p:sp>
        <p:nvSpPr>
          <p:cNvPr id="2" name="Title Placeholder 1"/>
          <p:cNvSpPr>
            <a:spLocks noGrp="1"/>
          </p:cNvSpPr>
          <p:nvPr>
            <p:ph type="title"/>
          </p:nvPr>
        </p:nvSpPr>
        <p:spPr>
          <a:xfrm>
            <a:off x="434975" y="228575"/>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90" y="1132205"/>
            <a:ext cx="11563350" cy="2191047"/>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951598" y="3071982"/>
            <a:ext cx="6995160" cy="849926"/>
          </a:xfrm>
          <a:prstGeom prst="rect">
            <a:avLst/>
          </a:prstGeom>
        </p:spPr>
      </p:pic>
    </p:spTree>
    <p:extLst>
      <p:ext uri="{BB962C8B-B14F-4D97-AF65-F5344CB8AC3E}">
        <p14:creationId xmlns:p14="http://schemas.microsoft.com/office/powerpoint/2010/main" val="735552976"/>
      </p:ext>
    </p:extLst>
  </p:cSld>
  <p:clrMap bg1="lt1" tx1="dk1" bg2="lt2" tx2="dk2" accent1="accent1" accent2="accent2" accent3="accent3" accent4="accent4" accent5="accent5" accent6="accent6" hlink="hlink" folHlink="folHlink"/>
  <p:sldLayoutIdLst>
    <p:sldLayoutId id="2147484569" r:id="rId1"/>
    <p:sldLayoutId id="2147484570" r:id="rId2"/>
    <p:sldLayoutId id="2147484571" r:id="rId3"/>
    <p:sldLayoutId id="2147484572" r:id="rId4"/>
    <p:sldLayoutId id="2147484573" r:id="rId5"/>
    <p:sldLayoutId id="2147484574" r:id="rId6"/>
    <p:sldLayoutId id="2147484575" r:id="rId7"/>
    <p:sldLayoutId id="2147484576" r:id="rId8"/>
    <p:sldLayoutId id="2147484577" r:id="rId9"/>
    <p:sldLayoutId id="2147484578" r:id="rId10"/>
    <p:sldLayoutId id="2147484579" r:id="rId11"/>
    <p:sldLayoutId id="2147484580" r:id="rId12"/>
    <p:sldLayoutId id="2147484581" r:id="rId13"/>
    <p:sldLayoutId id="2147484582" r:id="rId14"/>
    <p:sldLayoutId id="2147484583" r:id="rId15"/>
    <p:sldLayoutId id="2147484584" r:id="rId16"/>
    <p:sldLayoutId id="2147484585" r:id="rId17"/>
    <p:sldLayoutId id="2147484586" r:id="rId18"/>
    <p:sldLayoutId id="2147484587" r:id="rId19"/>
    <p:sldLayoutId id="2147484588" r:id="rId20"/>
    <p:sldLayoutId id="2147484589" r:id="rId21"/>
    <p:sldLayoutId id="2147484590" r:id="rId22"/>
    <p:sldLayoutId id="2147484591" r:id="rId23"/>
    <p:sldLayoutId id="2147484592" r:id="rId24"/>
    <p:sldLayoutId id="2147484593" r:id="rId25"/>
    <p:sldLayoutId id="2147484594" r:id="rId26"/>
    <p:sldLayoutId id="2147484595" r:id="rId27"/>
    <p:sldLayoutId id="2147484596" r:id="rId28"/>
    <p:sldLayoutId id="2147484597" r:id="rId29"/>
    <p:sldLayoutId id="2147484598" r:id="rId30"/>
  </p:sldLayoutIdLst>
  <p:transition>
    <p:fade/>
  </p:transition>
  <p:hf sldNum="0" hdr="0" dt="0"/>
  <p:txStyles>
    <p:titleStyle>
      <a:lvl1pPr algn="l" defTabSz="932384" rtl="0" eaLnBrk="1" latinLnBrk="0" hangingPunct="1">
        <a:lnSpc>
          <a:spcPct val="90000"/>
        </a:lnSpc>
        <a:spcBef>
          <a:spcPct val="0"/>
        </a:spcBef>
        <a:buNone/>
        <a:defRPr lang="en-US" sz="3468"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2856" kern="1200" spc="0" baseline="0">
          <a:solidFill>
            <a:srgbClr val="000000"/>
          </a:solidFill>
          <a:latin typeface="+mn-lt"/>
          <a:ea typeface="+mn-ea"/>
          <a:cs typeface="+mn-cs"/>
        </a:defRPr>
      </a:lvl1pPr>
      <a:lvl2pPr marL="228513"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2448" kern="1200" spc="0" baseline="0">
          <a:solidFill>
            <a:srgbClr val="000000"/>
          </a:solidFill>
          <a:latin typeface="+mn-lt"/>
          <a:ea typeface="+mn-ea"/>
          <a:cs typeface="+mn-cs"/>
        </a:defRPr>
      </a:lvl2pPr>
      <a:lvl3pPr marL="457024"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1836" kern="1200" spc="0" baseline="0">
          <a:solidFill>
            <a:srgbClr val="000000"/>
          </a:solidFill>
          <a:latin typeface="+mj-lt"/>
          <a:ea typeface="+mn-ea"/>
          <a:cs typeface="+mn-cs"/>
        </a:defRPr>
      </a:lvl3pPr>
      <a:lvl4pPr marL="685537" marR="0" indent="0" algn="l" defTabSz="932384" rtl="0" eaLnBrk="1" fontAlgn="auto" latinLnBrk="0" hangingPunct="1">
        <a:lnSpc>
          <a:spcPct val="110000"/>
        </a:lnSpc>
        <a:spcBef>
          <a:spcPts val="0"/>
        </a:spcBef>
        <a:spcAft>
          <a:spcPts val="1224"/>
        </a:spcAft>
        <a:buClrTx/>
        <a:buSzPct val="90000"/>
        <a:buFont typeface="Wingdings" panose="05000000000000000000" pitchFamily="2" charset="2"/>
        <a:buNone/>
        <a:tabLst/>
        <a:defRPr sz="1632" kern="1200" spc="0" baseline="0">
          <a:solidFill>
            <a:srgbClr val="000000"/>
          </a:solidFill>
          <a:latin typeface="+mn-lt"/>
          <a:ea typeface="+mn-ea"/>
          <a:cs typeface="+mn-cs"/>
        </a:defRPr>
      </a:lvl4pPr>
      <a:lvl5pPr marL="914049"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1224" kern="1200" spc="0" baseline="0">
          <a:solidFill>
            <a:srgbClr val="000000"/>
          </a:soli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6617120"/>
      </p:ext>
    </p:extLst>
  </p:cSld>
  <p:clrMap bg1="lt1" tx1="dk1" bg2="lt2" tx2="dk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 id="2147484607" r:id="rId8"/>
    <p:sldLayoutId id="2147484608" r:id="rId9"/>
    <p:sldLayoutId id="2147484609" r:id="rId10"/>
    <p:sldLayoutId id="2147484610" r:id="rId11"/>
    <p:sldLayoutId id="2147484611" r:id="rId12"/>
    <p:sldLayoutId id="2147484612" r:id="rId13"/>
    <p:sldLayoutId id="2147484613" r:id="rId14"/>
    <p:sldLayoutId id="2147484614" r:id="rId15"/>
    <p:sldLayoutId id="2147484615" r:id="rId16"/>
    <p:sldLayoutId id="2147484616" r:id="rId17"/>
    <p:sldLayoutId id="2147484617" r:id="rId18"/>
    <p:sldLayoutId id="2147484618" r:id="rId19"/>
    <p:sldLayoutId id="2147484619" r:id="rId20"/>
    <p:sldLayoutId id="2147484620" r:id="rId21"/>
    <p:sldLayoutId id="2147484621" r:id="rId22"/>
    <p:sldLayoutId id="2147484622" r:id="rId23"/>
    <p:sldLayoutId id="2147484623" r:id="rId24"/>
    <p:sldLayoutId id="2147484624" r:id="rId25"/>
    <p:sldLayoutId id="2147484625" r:id="rId26"/>
    <p:sldLayoutId id="214748462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4.png"/><Relationship Id="rId7"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55.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3" Type="http://schemas.openxmlformats.org/officeDocument/2006/relationships/hyperlink" Target="http://en.wikipedia.org/wiki/File:Hinomisaki_lighthouse_Izumo01bs3200.jpg" TargetMode="External"/><Relationship Id="rId2" Type="http://schemas.openxmlformats.org/officeDocument/2006/relationships/image" Target="../media/image56.jpg"/><Relationship Id="rId1" Type="http://schemas.openxmlformats.org/officeDocument/2006/relationships/slideLayout" Target="../slideLayouts/slideLayout13.xml"/><Relationship Id="rId4" Type="http://schemas.openxmlformats.org/officeDocument/2006/relationships/hyperlink" Target="https://creativecommons.org/licenses/by-sa/3.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hyperlink" Target="https://creativecommons.org/licenses/by-nc-sa/3.0/" TargetMode="External"/><Relationship Id="rId4" Type="http://schemas.openxmlformats.org/officeDocument/2006/relationships/hyperlink" Target="http://stupendoustidbits.wordpress.com/2010/09/16/project-life-plannin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techcommunity.microsoft.com/t5/DataCAT/Azure-SQL-Data-Warehouse-loading-patterns-and-strategies/ba-p/305456"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hyperlink" Target="https://blogs.msdn.microsoft.com/sqlcat/2016/08/18/migrating-data-to-azure-sql-data-warehouse-in-practice/" TargetMode="Externa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teveyoungca/SQLDWinaDayWorkshop" TargetMode="External"/><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hyperlink" Target="https://docs.microsoft.com/en-us/azure/sql-data-warehouse/massively-parallel-processing-mpp-architectur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sql/relational-databases/system-catalog-views/sql-data-warehouse-and-parallel-data-warehouse-catalog-views?view=aps-pdw-2016-au7"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0.xml.rels><?xml version="1.0" encoding="UTF-8" standalone="yes"?>
<Relationships xmlns="http://schemas.openxmlformats.org/package/2006/relationships"><Relationship Id="rId3" Type="http://schemas.openxmlformats.org/officeDocument/2006/relationships/hyperlink" Target="https://azure.microsoft.com/en-us/blog/blazing-fast-data-warehousing-with-sql-data-warehouse-gen2/" TargetMode="External"/><Relationship Id="rId2" Type="http://schemas.openxmlformats.org/officeDocument/2006/relationships/hyperlink" Target="https://azure.microsoft.com/en-us/blog/turbocharge-cloud-analytics-with-azure-sql-data-warehouse/" TargetMode="External"/><Relationship Id="rId1" Type="http://schemas.openxmlformats.org/officeDocument/2006/relationships/slideLayout" Target="../slideLayouts/slideLayout12.xml"/><Relationship Id="rId6" Type="http://schemas.openxmlformats.org/officeDocument/2006/relationships/hyperlink" Target="https://gigaom.com/report/data-warehouse-in-the-cloud-benchmark/" TargetMode="External"/><Relationship Id="rId5" Type="http://schemas.openxmlformats.org/officeDocument/2006/relationships/hyperlink" Target="https://azure.microsoft.com/en-us/blog/lightning-fast-query-performance-with-azure-sql-data-warehouse/" TargetMode="External"/><Relationship Id="rId4" Type="http://schemas.openxmlformats.org/officeDocument/2006/relationships/hyperlink" Target="https://azure.microsoft.com/en-us/blog/adaptive-caching-powers-azure-sql-data-warehouse-performance-gain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6.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06.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6.xml"/></Relationships>
</file>

<file path=ppt/slides/_rels/slide4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2.xml"/><Relationship Id="rId1" Type="http://schemas.openxmlformats.org/officeDocument/2006/relationships/slideLayout" Target="../slideLayouts/slideLayout10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6.xml"/></Relationships>
</file>

<file path=ppt/slides/_rels/slide4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4.xml"/><Relationship Id="rId1" Type="http://schemas.openxmlformats.org/officeDocument/2006/relationships/slideLayout" Target="../slideLayouts/slideLayout106.xml"/></Relationships>
</file>

<file path=ppt/slides/_rels/slide47.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35.xml"/><Relationship Id="rId1" Type="http://schemas.openxmlformats.org/officeDocument/2006/relationships/slideLayout" Target="../slideLayouts/slideLayout10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6.xml"/></Relationships>
</file>

<file path=ppt/slides/_rels/slide54.xml.rels><?xml version="1.0" encoding="UTF-8" standalone="yes"?>
<Relationships xmlns="http://schemas.openxmlformats.org/package/2006/relationships"><Relationship Id="rId3" Type="http://schemas.openxmlformats.org/officeDocument/2006/relationships/hyperlink" Target="source:%20https://docs.azuredatabricks.net/spark/latest/data-sources/azure/sql-data-warehouse.html#streaming-support" TargetMode="External"/><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3.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br>
              <a:rPr lang="en-US" sz="4000" b="1" dirty="0">
                <a:solidFill>
                  <a:schemeClr val="bg2">
                    <a:lumMod val="40000"/>
                    <a:lumOff val="60000"/>
                  </a:schemeClr>
                </a:solidFill>
              </a:rPr>
            </a:br>
            <a:br>
              <a:rPr lang="en-US" sz="4000" b="1" dirty="0">
                <a:solidFill>
                  <a:schemeClr val="bg2">
                    <a:lumMod val="40000"/>
                    <a:lumOff val="60000"/>
                  </a:schemeClr>
                </a:solidFill>
              </a:rPr>
            </a:br>
            <a:endParaRPr lang="en-US" sz="4000" b="1" dirty="0">
              <a:solidFill>
                <a:schemeClr val="tx1"/>
              </a:solidFill>
            </a:endParaRP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
        <p:nvSpPr>
          <p:cNvPr id="2" name="Rectangle 1">
            <a:extLst>
              <a:ext uri="{FF2B5EF4-FFF2-40B4-BE49-F238E27FC236}">
                <a16:creationId xmlns:a16="http://schemas.microsoft.com/office/drawing/2014/main" id="{55B43574-C306-4CB8-8AE3-201B8FAE2732}"/>
              </a:ext>
            </a:extLst>
          </p:cNvPr>
          <p:cNvSpPr/>
          <p:nvPr/>
        </p:nvSpPr>
        <p:spPr>
          <a:xfrm>
            <a:off x="8351837" y="144462"/>
            <a:ext cx="3722494" cy="369332"/>
          </a:xfrm>
          <a:prstGeom prst="rect">
            <a:avLst/>
          </a:prstGeom>
        </p:spPr>
        <p:txBody>
          <a:bodyPr wrap="none">
            <a:spAutoFit/>
          </a:bodyPr>
          <a:lstStyle/>
          <a:p>
            <a:r>
              <a:rPr lang="fr-FR" b="1" dirty="0"/>
              <a:t>02. SQL DW Gen-2 - </a:t>
            </a:r>
            <a:r>
              <a:rPr lang="fr-FR" b="1" dirty="0" err="1"/>
              <a:t>Enhancements</a:t>
            </a:r>
            <a:endParaRPr lang="en-US" dirty="0"/>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Gen2 – Simpler resource model</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5109893"/>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Instead of choosing from 8 resource pools, they are calculated on the fly per service level.</a:t>
            </a:r>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
        <p:nvSpPr>
          <p:cNvPr id="6" name="Rectangle 5">
            <a:extLst>
              <a:ext uri="{FF2B5EF4-FFF2-40B4-BE49-F238E27FC236}">
                <a16:creationId xmlns:a16="http://schemas.microsoft.com/office/drawing/2014/main" id="{55E7EB0F-62EC-4243-8D0D-0CBAF1830C97}"/>
              </a:ext>
            </a:extLst>
          </p:cNvPr>
          <p:cNvSpPr/>
          <p:nvPr/>
        </p:nvSpPr>
        <p:spPr>
          <a:xfrm>
            <a:off x="807159" y="6096500"/>
            <a:ext cx="4629857" cy="369332"/>
          </a:xfrm>
          <a:prstGeom prst="rect">
            <a:avLst/>
          </a:prstGeom>
          <a:solidFill>
            <a:schemeClr val="bg1"/>
          </a:solidFill>
        </p:spPr>
        <p:txBody>
          <a:bodyPr wrap="none">
            <a:spAutoFit/>
          </a:bodyPr>
          <a:lstStyle/>
          <a:p>
            <a:r>
              <a:rPr lang="en-US" dirty="0"/>
              <a:t>EXEC </a:t>
            </a:r>
            <a:r>
              <a:rPr lang="en-US" dirty="0" err="1"/>
              <a:t>sp_addrolemember</a:t>
            </a:r>
            <a:r>
              <a:rPr lang="en-US" dirty="0"/>
              <a:t> '</a:t>
            </a:r>
            <a:r>
              <a:rPr lang="en-US" dirty="0" err="1"/>
              <a:t>largerc</a:t>
            </a:r>
            <a:r>
              <a:rPr lang="en-US" dirty="0"/>
              <a:t>', '</a:t>
            </a:r>
            <a:r>
              <a:rPr lang="en-US" dirty="0" err="1"/>
              <a:t>loaduser</a:t>
            </a:r>
            <a:r>
              <a:rPr lang="en-US" dirty="0"/>
              <a:t>';</a:t>
            </a:r>
          </a:p>
        </p:txBody>
      </p:sp>
    </p:spTree>
    <p:extLst>
      <p:ext uri="{BB962C8B-B14F-4D97-AF65-F5344CB8AC3E}">
        <p14:creationId xmlns:p14="http://schemas.microsoft.com/office/powerpoint/2010/main" val="323460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7226-C066-4A19-A42E-E87DE4349D5A}"/>
              </a:ext>
            </a:extLst>
          </p:cNvPr>
          <p:cNvSpPr>
            <a:spLocks noGrp="1"/>
          </p:cNvSpPr>
          <p:nvPr>
            <p:ph type="title"/>
          </p:nvPr>
        </p:nvSpPr>
        <p:spPr/>
        <p:txBody>
          <a:bodyPr/>
          <a:lstStyle/>
          <a:p>
            <a:r>
              <a:rPr lang="en-US"/>
              <a:t>Gen2 – Simpler model</a:t>
            </a:r>
          </a:p>
        </p:txBody>
      </p:sp>
      <p:sp>
        <p:nvSpPr>
          <p:cNvPr id="3" name="Text Placeholder 2">
            <a:extLst>
              <a:ext uri="{FF2B5EF4-FFF2-40B4-BE49-F238E27FC236}">
                <a16:creationId xmlns:a16="http://schemas.microsoft.com/office/drawing/2014/main" id="{EAF18F9D-2055-4D4C-BCB6-348DB5A7A74A}"/>
              </a:ext>
            </a:extLst>
          </p:cNvPr>
          <p:cNvSpPr>
            <a:spLocks noGrp="1"/>
          </p:cNvSpPr>
          <p:nvPr>
            <p:ph type="body" sz="quarter" idx="10"/>
          </p:nvPr>
        </p:nvSpPr>
        <p:spPr>
          <a:xfrm>
            <a:off x="596711" y="1133777"/>
            <a:ext cx="11237870" cy="448228"/>
          </a:xfrm>
        </p:spPr>
        <p:txBody>
          <a:bodyPr/>
          <a:lstStyle/>
          <a:p>
            <a:pPr marL="0" indent="0">
              <a:buNone/>
            </a:pPr>
            <a:r>
              <a:rPr lang="en-US"/>
              <a:t>At </a:t>
            </a:r>
            <a:r>
              <a:rPr lang="en-US" err="1"/>
              <a:t>MediumRc</a:t>
            </a:r>
            <a:r>
              <a:rPr lang="en-US"/>
              <a:t>, an example…</a:t>
            </a:r>
          </a:p>
        </p:txBody>
      </p:sp>
      <p:graphicFrame>
        <p:nvGraphicFramePr>
          <p:cNvPr id="5" name="Table 4">
            <a:extLst>
              <a:ext uri="{FF2B5EF4-FFF2-40B4-BE49-F238E27FC236}">
                <a16:creationId xmlns:a16="http://schemas.microsoft.com/office/drawing/2014/main" id="{CC114AAE-8E3A-4DEE-8DC0-3A7F30F78505}"/>
              </a:ext>
            </a:extLst>
          </p:cNvPr>
          <p:cNvGraphicFramePr>
            <a:graphicFrameLocks noGrp="1"/>
          </p:cNvGraphicFramePr>
          <p:nvPr/>
        </p:nvGraphicFramePr>
        <p:xfrm>
          <a:off x="1819782" y="1768645"/>
          <a:ext cx="8791730" cy="4970450"/>
        </p:xfrm>
        <a:graphic>
          <a:graphicData uri="http://schemas.openxmlformats.org/drawingml/2006/table">
            <a:tbl>
              <a:tblPr bandRow="1">
                <a:tableStyleId>{5C22544A-7EE6-4342-B048-85BDC9FD1C3A}</a:tableStyleId>
              </a:tblPr>
              <a:tblGrid>
                <a:gridCol w="1567136">
                  <a:extLst>
                    <a:ext uri="{9D8B030D-6E8A-4147-A177-3AD203B41FA5}">
                      <a16:colId xmlns:a16="http://schemas.microsoft.com/office/drawing/2014/main" val="2584619970"/>
                    </a:ext>
                  </a:extLst>
                </a:gridCol>
                <a:gridCol w="1340773">
                  <a:extLst>
                    <a:ext uri="{9D8B030D-6E8A-4147-A177-3AD203B41FA5}">
                      <a16:colId xmlns:a16="http://schemas.microsoft.com/office/drawing/2014/main" val="984156863"/>
                    </a:ext>
                  </a:extLst>
                </a:gridCol>
                <a:gridCol w="1453955">
                  <a:extLst>
                    <a:ext uri="{9D8B030D-6E8A-4147-A177-3AD203B41FA5}">
                      <a16:colId xmlns:a16="http://schemas.microsoft.com/office/drawing/2014/main" val="2079030474"/>
                    </a:ext>
                  </a:extLst>
                </a:gridCol>
                <a:gridCol w="1495307">
                  <a:extLst>
                    <a:ext uri="{9D8B030D-6E8A-4147-A177-3AD203B41FA5}">
                      <a16:colId xmlns:a16="http://schemas.microsoft.com/office/drawing/2014/main" val="952234767"/>
                    </a:ext>
                  </a:extLst>
                </a:gridCol>
                <a:gridCol w="1412602">
                  <a:extLst>
                    <a:ext uri="{9D8B030D-6E8A-4147-A177-3AD203B41FA5}">
                      <a16:colId xmlns:a16="http://schemas.microsoft.com/office/drawing/2014/main" val="2347506304"/>
                    </a:ext>
                  </a:extLst>
                </a:gridCol>
                <a:gridCol w="1521957">
                  <a:extLst>
                    <a:ext uri="{9D8B030D-6E8A-4147-A177-3AD203B41FA5}">
                      <a16:colId xmlns:a16="http://schemas.microsoft.com/office/drawing/2014/main" val="1532852598"/>
                    </a:ext>
                  </a:extLst>
                </a:gridCol>
              </a:tblGrid>
              <a:tr h="378611">
                <a:tc gridSpan="2">
                  <a:txBody>
                    <a:bodyPr/>
                    <a:lstStyle/>
                    <a:p>
                      <a:pPr algn="ctr"/>
                      <a:r>
                        <a:rPr lang="en-US" sz="1800"/>
                        <a:t>MediumRC</a:t>
                      </a:r>
                    </a:p>
                  </a:txBody>
                  <a:tcPr marL="93260" marR="93260" marT="46630" marB="46630"/>
                </a:tc>
                <a:tc hMerge="1">
                  <a:txBody>
                    <a:bodyPr/>
                    <a:lstStyle/>
                    <a:p>
                      <a:pPr algn="ctr"/>
                      <a:endParaRPr lang="en-US"/>
                    </a:p>
                  </a:txBody>
                  <a:tcPr/>
                </a:tc>
                <a:tc gridSpan="2">
                  <a:txBody>
                    <a:bodyPr/>
                    <a:lstStyle/>
                    <a:p>
                      <a:pPr algn="ctr"/>
                      <a:r>
                        <a:rPr lang="en-US" sz="1800"/>
                        <a:t>Gen1 Model</a:t>
                      </a:r>
                    </a:p>
                  </a:txBody>
                  <a:tcPr marL="93260" marR="93260" marT="46630" marB="46630"/>
                </a:tc>
                <a:tc hMerge="1">
                  <a:txBody>
                    <a:bodyPr/>
                    <a:lstStyle/>
                    <a:p>
                      <a:endParaRPr lang="en-US"/>
                    </a:p>
                  </a:txBody>
                  <a:tcPr/>
                </a:tc>
                <a:tc gridSpan="2">
                  <a:txBody>
                    <a:bodyPr/>
                    <a:lstStyle/>
                    <a:p>
                      <a:pPr algn="ctr"/>
                      <a:r>
                        <a:rPr lang="en-US" sz="1800" dirty="0"/>
                        <a:t>Gen2 Model</a:t>
                      </a:r>
                    </a:p>
                  </a:txBody>
                  <a:tcPr marL="93260" marR="93260" marT="46630" marB="46630"/>
                </a:tc>
                <a:tc hMerge="1">
                  <a:txBody>
                    <a:bodyPr/>
                    <a:lstStyle/>
                    <a:p>
                      <a:endParaRPr lang="en-US"/>
                    </a:p>
                  </a:txBody>
                  <a:tcPr/>
                </a:tc>
                <a:extLst>
                  <a:ext uri="{0D108BD9-81ED-4DB2-BD59-A6C34878D82A}">
                    <a16:rowId xmlns:a16="http://schemas.microsoft.com/office/drawing/2014/main" val="2188332808"/>
                  </a:ext>
                </a:extLst>
              </a:tr>
              <a:tr h="431397">
                <a:tc>
                  <a:txBody>
                    <a:bodyPr/>
                    <a:lstStyle/>
                    <a:p>
                      <a:pPr algn="ctr"/>
                      <a:r>
                        <a:rPr lang="en-US" sz="1800" dirty="0"/>
                        <a:t>Service Level</a:t>
                      </a:r>
                    </a:p>
                  </a:txBody>
                  <a:tcPr marL="93260" marR="93260" marT="46630" marB="46630"/>
                </a:tc>
                <a:tc>
                  <a:txBody>
                    <a:bodyPr/>
                    <a:lstStyle/>
                    <a:p>
                      <a:pPr algn="ctr"/>
                      <a:r>
                        <a:rPr lang="en-US" sz="1800" dirty="0"/>
                        <a:t>Total Slots</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extLst>
                  <a:ext uri="{0D108BD9-81ED-4DB2-BD59-A6C34878D82A}">
                    <a16:rowId xmlns:a16="http://schemas.microsoft.com/office/drawing/2014/main" val="2245907659"/>
                  </a:ext>
                </a:extLst>
              </a:tr>
              <a:tr h="378222">
                <a:tc>
                  <a:txBody>
                    <a:bodyPr/>
                    <a:lstStyle/>
                    <a:p>
                      <a:pPr algn="ctr" fontAlgn="ctr"/>
                      <a:r>
                        <a:rPr lang="en-US" sz="1100" b="0" i="0" u="none" strike="noStrike">
                          <a:solidFill>
                            <a:srgbClr val="000000"/>
                          </a:solidFill>
                          <a:effectLst/>
                          <a:latin typeface="Segoe UI" panose="020B0502040204020203" pitchFamily="34" charset="0"/>
                        </a:rPr>
                        <a:t>DW1000c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5231855"/>
                  </a:ext>
                </a:extLst>
              </a:tr>
              <a:tr h="378222">
                <a:tc>
                  <a:txBody>
                    <a:bodyPr/>
                    <a:lstStyle/>
                    <a:p>
                      <a:pPr algn="ctr" fontAlgn="ctr"/>
                      <a:r>
                        <a:rPr lang="en-US" sz="1100" b="0" i="0" u="none" strike="noStrike">
                          <a:solidFill>
                            <a:srgbClr val="000000"/>
                          </a:solidFill>
                          <a:effectLst/>
                          <a:latin typeface="Segoe UI" panose="020B0502040204020203" pitchFamily="34" charset="0"/>
                        </a:rPr>
                        <a:t>DW1500c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378067216"/>
                  </a:ext>
                </a:extLst>
              </a:tr>
              <a:tr h="378222">
                <a:tc>
                  <a:txBody>
                    <a:bodyPr/>
                    <a:lstStyle/>
                    <a:p>
                      <a:pPr algn="ctr" fontAlgn="ctr"/>
                      <a:r>
                        <a:rPr lang="en-US" sz="1100" b="0" i="0" u="none" strike="noStrike">
                          <a:solidFill>
                            <a:srgbClr val="000000"/>
                          </a:solidFill>
                          <a:effectLst/>
                          <a:latin typeface="Segoe UI" panose="020B0502040204020203" pitchFamily="34" charset="0"/>
                        </a:rPr>
                        <a:t>DW2000c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582385884"/>
                  </a:ext>
                </a:extLst>
              </a:tr>
              <a:tr h="378222">
                <a:tc>
                  <a:txBody>
                    <a:bodyPr/>
                    <a:lstStyle/>
                    <a:p>
                      <a:pPr algn="ctr" fontAlgn="ctr"/>
                      <a:r>
                        <a:rPr lang="en-US" sz="1100" b="0" i="0" u="none" strike="noStrike">
                          <a:solidFill>
                            <a:srgbClr val="000000"/>
                          </a:solidFill>
                          <a:effectLst/>
                          <a:latin typeface="Segoe UI" panose="020B0502040204020203" pitchFamily="34" charset="0"/>
                        </a:rPr>
                        <a:t>DW2500c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984033163"/>
                  </a:ext>
                </a:extLst>
              </a:tr>
              <a:tr h="378222">
                <a:tc>
                  <a:txBody>
                    <a:bodyPr/>
                    <a:lstStyle/>
                    <a:p>
                      <a:pPr algn="ctr" fontAlgn="ctr"/>
                      <a:r>
                        <a:rPr lang="en-US" sz="1100" b="0" i="0" u="none" strike="noStrike">
                          <a:solidFill>
                            <a:srgbClr val="000000"/>
                          </a:solidFill>
                          <a:effectLst/>
                          <a:latin typeface="Segoe UI" panose="020B0502040204020203" pitchFamily="34" charset="0"/>
                        </a:rPr>
                        <a:t>DW3000c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763807533"/>
                  </a:ext>
                </a:extLst>
              </a:tr>
              <a:tr h="378222">
                <a:tc>
                  <a:txBody>
                    <a:bodyPr/>
                    <a:lstStyle/>
                    <a:p>
                      <a:pPr algn="ctr" fontAlgn="ctr"/>
                      <a:r>
                        <a:rPr lang="en-US" sz="1100" b="0" i="0" u="none" strike="noStrike">
                          <a:solidFill>
                            <a:srgbClr val="000000"/>
                          </a:solidFill>
                          <a:effectLst/>
                          <a:latin typeface="Segoe UI" panose="020B0502040204020203" pitchFamily="34" charset="0"/>
                        </a:rPr>
                        <a:t>DW5000c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62838825"/>
                  </a:ext>
                </a:extLst>
              </a:tr>
              <a:tr h="378222">
                <a:tc>
                  <a:txBody>
                    <a:bodyPr/>
                    <a:lstStyle/>
                    <a:p>
                      <a:pPr algn="ctr" fontAlgn="ctr"/>
                      <a:r>
                        <a:rPr lang="en-US" sz="1100" b="0" i="0" u="none" strike="noStrike">
                          <a:solidFill>
                            <a:srgbClr val="000000"/>
                          </a:solidFill>
                          <a:effectLst/>
                          <a:latin typeface="Segoe UI" panose="020B0502040204020203" pitchFamily="34" charset="0"/>
                        </a:rPr>
                        <a:t>DW6000c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53779720"/>
                  </a:ext>
                </a:extLst>
              </a:tr>
              <a:tr h="378222">
                <a:tc>
                  <a:txBody>
                    <a:bodyPr/>
                    <a:lstStyle/>
                    <a:p>
                      <a:pPr algn="ctr" fontAlgn="ctr"/>
                      <a:r>
                        <a:rPr lang="en-US" sz="1100" b="0" i="0" u="none" strike="noStrike">
                          <a:solidFill>
                            <a:srgbClr val="000000"/>
                          </a:solidFill>
                          <a:effectLst/>
                          <a:latin typeface="Segoe UI" panose="020B0502040204020203" pitchFamily="34" charset="0"/>
                        </a:rPr>
                        <a:t>DW7500c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10085626"/>
                  </a:ext>
                </a:extLst>
              </a:tr>
              <a:tr h="378222">
                <a:tc>
                  <a:txBody>
                    <a:bodyPr/>
                    <a:lstStyle/>
                    <a:p>
                      <a:pPr algn="ctr" fontAlgn="ctr"/>
                      <a:r>
                        <a:rPr lang="en-US" sz="1100" b="0" i="0" u="none" strike="noStrike">
                          <a:solidFill>
                            <a:srgbClr val="000000"/>
                          </a:solidFill>
                          <a:effectLst/>
                          <a:latin typeface="Segoe UI" panose="020B0502040204020203" pitchFamily="34" charset="0"/>
                        </a:rPr>
                        <a:t>DW10000c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668977168"/>
                  </a:ext>
                </a:extLst>
              </a:tr>
              <a:tr h="378222">
                <a:tc>
                  <a:txBody>
                    <a:bodyPr/>
                    <a:lstStyle/>
                    <a:p>
                      <a:pPr algn="ctr" fontAlgn="ctr"/>
                      <a:r>
                        <a:rPr lang="en-US" sz="1100" b="0" i="0" u="none" strike="noStrike">
                          <a:solidFill>
                            <a:srgbClr val="000000"/>
                          </a:solidFill>
                          <a:effectLst/>
                          <a:latin typeface="Segoe UI" panose="020B0502040204020203" pitchFamily="34" charset="0"/>
                        </a:rPr>
                        <a:t>DW15000c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9</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424787472"/>
                  </a:ext>
                </a:extLst>
              </a:tr>
              <a:tr h="378222">
                <a:tc>
                  <a:txBody>
                    <a:bodyPr/>
                    <a:lstStyle/>
                    <a:p>
                      <a:pPr algn="ctr" fontAlgn="ctr"/>
                      <a:r>
                        <a:rPr lang="en-US" sz="1100" b="0" i="0" u="none" strike="noStrike">
                          <a:solidFill>
                            <a:srgbClr val="000000"/>
                          </a:solidFill>
                          <a:effectLst/>
                          <a:latin typeface="Segoe UI" panose="020B0502040204020203" pitchFamily="34" charset="0"/>
                        </a:rPr>
                        <a:t>DW30000c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944938916"/>
                  </a:ext>
                </a:extLst>
              </a:tr>
            </a:tbl>
          </a:graphicData>
        </a:graphic>
      </p:graphicFrame>
      <p:sp>
        <p:nvSpPr>
          <p:cNvPr id="6" name="Rectangle 5">
            <a:extLst>
              <a:ext uri="{FF2B5EF4-FFF2-40B4-BE49-F238E27FC236}">
                <a16:creationId xmlns:a16="http://schemas.microsoft.com/office/drawing/2014/main" id="{E4D5A2B6-8CC7-4B72-AC8F-CB433A99F822}"/>
              </a:ext>
            </a:extLst>
          </p:cNvPr>
          <p:cNvSpPr/>
          <p:nvPr/>
        </p:nvSpPr>
        <p:spPr bwMode="auto">
          <a:xfrm>
            <a:off x="4906764" y="2116591"/>
            <a:ext cx="1117181"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2F56F09-B65D-4C23-AF25-0A66D67A873D}"/>
              </a:ext>
            </a:extLst>
          </p:cNvPr>
          <p:cNvSpPr/>
          <p:nvPr/>
        </p:nvSpPr>
        <p:spPr bwMode="auto">
          <a:xfrm>
            <a:off x="7833129" y="2116591"/>
            <a:ext cx="1117181"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20E7696-F283-4522-9C9B-3FA5B815BFDA}"/>
              </a:ext>
            </a:extLst>
          </p:cNvPr>
          <p:cNvSpPr/>
          <p:nvPr/>
        </p:nvSpPr>
        <p:spPr bwMode="auto">
          <a:xfrm>
            <a:off x="6242848" y="2116591"/>
            <a:ext cx="1352275"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8ABB937-8A06-4406-B23B-EC24634383C8}"/>
              </a:ext>
            </a:extLst>
          </p:cNvPr>
          <p:cNvSpPr/>
          <p:nvPr/>
        </p:nvSpPr>
        <p:spPr bwMode="auto">
          <a:xfrm>
            <a:off x="9169214" y="2116591"/>
            <a:ext cx="1352275"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81728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3023575"/>
            <a:ext cx="11885514" cy="947375"/>
          </a:xfrm>
        </p:spPr>
        <p:txBody>
          <a:bodyPr/>
          <a:lstStyle/>
          <a:p>
            <a:pPr algn="ctr"/>
            <a:r>
              <a:rPr lang="en-US" dirty="0"/>
              <a:t>Workload Management</a:t>
            </a:r>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33024331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IMPORTANCE – no importance</a:t>
            </a:r>
          </a:p>
        </p:txBody>
      </p:sp>
      <p:sp>
        <p:nvSpPr>
          <p:cNvPr id="7" name="Text Placeholder 10">
            <a:extLst>
              <a:ext uri="{FF2B5EF4-FFF2-40B4-BE49-F238E27FC236}">
                <a16:creationId xmlns:a16="http://schemas.microsoft.com/office/drawing/2014/main" id="{7ACFF894-F2F9-4CE2-8117-704EC2408F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Workload importance allows you to prioritize the queries that get access to resources. </a:t>
            </a: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helps ensure that high-business value work is executed first on a busy data warehouse.</a:t>
            </a:r>
          </a:p>
        </p:txBody>
      </p:sp>
      <p:sp>
        <p:nvSpPr>
          <p:cNvPr id="47" name="Rectangle 46">
            <a:extLst>
              <a:ext uri="{FF2B5EF4-FFF2-40B4-BE49-F238E27FC236}">
                <a16:creationId xmlns:a16="http://schemas.microsoft.com/office/drawing/2014/main" id="{4FA5AC29-72FC-4C07-940C-A357877AB577}"/>
              </a:ext>
            </a:extLst>
          </p:cNvPr>
          <p:cNvSpPr/>
          <p:nvPr/>
        </p:nvSpPr>
        <p:spPr>
          <a:xfrm>
            <a:off x="6101437" y="1364402"/>
            <a:ext cx="6061922" cy="2949629"/>
          </a:xfrm>
          <a:prstGeom prst="rect">
            <a:avLst/>
          </a:prstGeom>
          <a:solidFill>
            <a:schemeClr val="bg1">
              <a:lumMod val="95000"/>
            </a:schemeClr>
          </a:solidFill>
          <a:ln w="31750" cap="flat" cmpd="sng" algn="ctr">
            <a:solidFill>
              <a:schemeClr val="bg1">
                <a:lumMod val="50000"/>
              </a:schemeClr>
            </a:solidFill>
            <a:prstDash val="solid"/>
            <a:miter lim="800000"/>
          </a:ln>
          <a:effectLst>
            <a:softEdge rad="25400"/>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BE233BA-B7D3-40CF-ABA8-C91AFDB220E6}"/>
              </a:ext>
            </a:extLst>
          </p:cNvPr>
          <p:cNvSpPr/>
          <p:nvPr/>
        </p:nvSpPr>
        <p:spPr>
          <a:xfrm>
            <a:off x="63168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9" name="Rectangle 48">
            <a:extLst>
              <a:ext uri="{FF2B5EF4-FFF2-40B4-BE49-F238E27FC236}">
                <a16:creationId xmlns:a16="http://schemas.microsoft.com/office/drawing/2014/main" id="{34A7CF98-45F2-4BF9-8219-F56B25F08679}"/>
              </a:ext>
            </a:extLst>
          </p:cNvPr>
          <p:cNvSpPr/>
          <p:nvPr/>
        </p:nvSpPr>
        <p:spPr>
          <a:xfrm>
            <a:off x="67831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50" name="Rectangle 49">
            <a:extLst>
              <a:ext uri="{FF2B5EF4-FFF2-40B4-BE49-F238E27FC236}">
                <a16:creationId xmlns:a16="http://schemas.microsoft.com/office/drawing/2014/main" id="{478E9BE9-FE3E-44F4-8068-457538185E7D}"/>
              </a:ext>
            </a:extLst>
          </p:cNvPr>
          <p:cNvSpPr/>
          <p:nvPr/>
        </p:nvSpPr>
        <p:spPr>
          <a:xfrm>
            <a:off x="105255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51" name="Rectangle 50">
            <a:extLst>
              <a:ext uri="{FF2B5EF4-FFF2-40B4-BE49-F238E27FC236}">
                <a16:creationId xmlns:a16="http://schemas.microsoft.com/office/drawing/2014/main" id="{6FEAEE62-1B31-4C3A-B352-44F6DEE24A42}"/>
              </a:ext>
            </a:extLst>
          </p:cNvPr>
          <p:cNvSpPr/>
          <p:nvPr/>
        </p:nvSpPr>
        <p:spPr>
          <a:xfrm>
            <a:off x="109918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52" name="Right Brace 51">
            <a:extLst>
              <a:ext uri="{FF2B5EF4-FFF2-40B4-BE49-F238E27FC236}">
                <a16:creationId xmlns:a16="http://schemas.microsoft.com/office/drawing/2014/main" id="{8AE18DA6-F914-4441-A824-792D56526995}"/>
              </a:ext>
            </a:extLst>
          </p:cNvPr>
          <p:cNvSpPr/>
          <p:nvPr/>
        </p:nvSpPr>
        <p:spPr>
          <a:xfrm rot="5400000">
            <a:off x="7951883"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1E1C644D-2321-460E-9026-ACB6726F30F8}"/>
              </a:ext>
            </a:extLst>
          </p:cNvPr>
          <p:cNvSpPr txBox="1"/>
          <p:nvPr/>
        </p:nvSpPr>
        <p:spPr>
          <a:xfrm>
            <a:off x="7691237" y="3761631"/>
            <a:ext cx="991086"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54" name="Right Brace 53">
            <a:extLst>
              <a:ext uri="{FF2B5EF4-FFF2-40B4-BE49-F238E27FC236}">
                <a16:creationId xmlns:a16="http://schemas.microsoft.com/office/drawing/2014/main" id="{86B36AC4-01E7-41A7-B9EC-4C05FE5CF8F8}"/>
              </a:ext>
            </a:extLst>
          </p:cNvPr>
          <p:cNvSpPr/>
          <p:nvPr/>
        </p:nvSpPr>
        <p:spPr>
          <a:xfrm rot="5400000">
            <a:off x="10749749"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BA4F142B-164D-4ACE-9E30-821D17220006}"/>
              </a:ext>
            </a:extLst>
          </p:cNvPr>
          <p:cNvSpPr txBox="1"/>
          <p:nvPr/>
        </p:nvSpPr>
        <p:spPr>
          <a:xfrm>
            <a:off x="10490751" y="3781481"/>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56" name="Rectangle 55">
            <a:extLst>
              <a:ext uri="{FF2B5EF4-FFF2-40B4-BE49-F238E27FC236}">
                <a16:creationId xmlns:a16="http://schemas.microsoft.com/office/drawing/2014/main" id="{AE15EDF5-75D8-4FD3-A72D-EBDDC4E762F2}"/>
              </a:ext>
            </a:extLst>
          </p:cNvPr>
          <p:cNvSpPr/>
          <p:nvPr/>
        </p:nvSpPr>
        <p:spPr>
          <a:xfrm>
            <a:off x="72531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57" name="Rectangle 56">
            <a:extLst>
              <a:ext uri="{FF2B5EF4-FFF2-40B4-BE49-F238E27FC236}">
                <a16:creationId xmlns:a16="http://schemas.microsoft.com/office/drawing/2014/main" id="{B7A83716-38EF-456C-B617-F67C9381CD40}"/>
              </a:ext>
            </a:extLst>
          </p:cNvPr>
          <p:cNvSpPr/>
          <p:nvPr/>
        </p:nvSpPr>
        <p:spPr>
          <a:xfrm>
            <a:off x="77231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58" name="Rectangle 57">
            <a:extLst>
              <a:ext uri="{FF2B5EF4-FFF2-40B4-BE49-F238E27FC236}">
                <a16:creationId xmlns:a16="http://schemas.microsoft.com/office/drawing/2014/main" id="{46CFEE75-75B2-4F6D-A2FE-1A6B26C1F757}"/>
              </a:ext>
            </a:extLst>
          </p:cNvPr>
          <p:cNvSpPr/>
          <p:nvPr/>
        </p:nvSpPr>
        <p:spPr>
          <a:xfrm>
            <a:off x="81943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59" name="Rectangle 58">
            <a:extLst>
              <a:ext uri="{FF2B5EF4-FFF2-40B4-BE49-F238E27FC236}">
                <a16:creationId xmlns:a16="http://schemas.microsoft.com/office/drawing/2014/main" id="{DB18414F-2745-43EC-BDFF-B22E2E2FB998}"/>
              </a:ext>
            </a:extLst>
          </p:cNvPr>
          <p:cNvSpPr/>
          <p:nvPr/>
        </p:nvSpPr>
        <p:spPr>
          <a:xfrm>
            <a:off x="86603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60" name="Rectangle 59">
            <a:extLst>
              <a:ext uri="{FF2B5EF4-FFF2-40B4-BE49-F238E27FC236}">
                <a16:creationId xmlns:a16="http://schemas.microsoft.com/office/drawing/2014/main" id="{894F545E-F627-41D2-9918-79DBF5F462F9}"/>
              </a:ext>
            </a:extLst>
          </p:cNvPr>
          <p:cNvSpPr/>
          <p:nvPr/>
        </p:nvSpPr>
        <p:spPr>
          <a:xfrm>
            <a:off x="91213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61" name="Rectangle 60">
            <a:extLst>
              <a:ext uri="{FF2B5EF4-FFF2-40B4-BE49-F238E27FC236}">
                <a16:creationId xmlns:a16="http://schemas.microsoft.com/office/drawing/2014/main" id="{FFCB0A2B-7EAE-49A5-8772-BBB6C2CCB853}"/>
              </a:ext>
            </a:extLst>
          </p:cNvPr>
          <p:cNvSpPr/>
          <p:nvPr/>
        </p:nvSpPr>
        <p:spPr>
          <a:xfrm>
            <a:off x="100602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62" name="Rectangle 61">
            <a:extLst>
              <a:ext uri="{FF2B5EF4-FFF2-40B4-BE49-F238E27FC236}">
                <a16:creationId xmlns:a16="http://schemas.microsoft.com/office/drawing/2014/main" id="{18A7126C-E71E-4F13-B099-2ADB88AD8359}"/>
              </a:ext>
            </a:extLst>
          </p:cNvPr>
          <p:cNvSpPr/>
          <p:nvPr/>
        </p:nvSpPr>
        <p:spPr>
          <a:xfrm>
            <a:off x="9589531"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63" name="Rectangle 62">
            <a:extLst>
              <a:ext uri="{FF2B5EF4-FFF2-40B4-BE49-F238E27FC236}">
                <a16:creationId xmlns:a16="http://schemas.microsoft.com/office/drawing/2014/main" id="{C23F9D35-EAE4-48C1-BD89-72D89912E107}"/>
              </a:ext>
            </a:extLst>
          </p:cNvPr>
          <p:cNvSpPr/>
          <p:nvPr/>
        </p:nvSpPr>
        <p:spPr>
          <a:xfrm>
            <a:off x="114459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64" name="Rectangle 63">
            <a:extLst>
              <a:ext uri="{FF2B5EF4-FFF2-40B4-BE49-F238E27FC236}">
                <a16:creationId xmlns:a16="http://schemas.microsoft.com/office/drawing/2014/main" id="{D0F876C9-17F5-4B98-BBA9-AE1B0A1F7A5C}"/>
              </a:ext>
            </a:extLst>
          </p:cNvPr>
          <p:cNvSpPr/>
          <p:nvPr/>
        </p:nvSpPr>
        <p:spPr>
          <a:xfrm>
            <a:off x="10054181"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65" name="Rectangle 64">
            <a:extLst>
              <a:ext uri="{FF2B5EF4-FFF2-40B4-BE49-F238E27FC236}">
                <a16:creationId xmlns:a16="http://schemas.microsoft.com/office/drawing/2014/main" id="{EBF48639-5594-426A-95C9-F5047AC59E0D}"/>
              </a:ext>
            </a:extLst>
          </p:cNvPr>
          <p:cNvSpPr/>
          <p:nvPr/>
        </p:nvSpPr>
        <p:spPr>
          <a:xfrm>
            <a:off x="100621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66" name="Rectangle 65">
            <a:extLst>
              <a:ext uri="{FF2B5EF4-FFF2-40B4-BE49-F238E27FC236}">
                <a16:creationId xmlns:a16="http://schemas.microsoft.com/office/drawing/2014/main" id="{D53453C2-6DE0-4EF1-B8AD-1D4384402825}"/>
              </a:ext>
            </a:extLst>
          </p:cNvPr>
          <p:cNvSpPr/>
          <p:nvPr/>
        </p:nvSpPr>
        <p:spPr>
          <a:xfrm>
            <a:off x="105162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pic>
        <p:nvPicPr>
          <p:cNvPr id="67" name="Graphic 66" descr="Clock">
            <a:extLst>
              <a:ext uri="{FF2B5EF4-FFF2-40B4-BE49-F238E27FC236}">
                <a16:creationId xmlns:a16="http://schemas.microsoft.com/office/drawing/2014/main" id="{252F1BE7-E836-4B42-8136-6C14B34FA3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1437" y="1364402"/>
            <a:ext cx="466302" cy="466302"/>
          </a:xfrm>
          <a:prstGeom prst="rect">
            <a:avLst/>
          </a:prstGeom>
        </p:spPr>
      </p:pic>
      <p:sp>
        <p:nvSpPr>
          <p:cNvPr id="68" name="TextBox 67">
            <a:extLst>
              <a:ext uri="{FF2B5EF4-FFF2-40B4-BE49-F238E27FC236}">
                <a16:creationId xmlns:a16="http://schemas.microsoft.com/office/drawing/2014/main" id="{4255BCED-2EF9-43BB-9CAA-84247D56FB8B}"/>
              </a:ext>
            </a:extLst>
          </p:cNvPr>
          <p:cNvSpPr txBox="1"/>
          <p:nvPr/>
        </p:nvSpPr>
        <p:spPr>
          <a:xfrm>
            <a:off x="6488863" y="1409210"/>
            <a:ext cx="3147865"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Scheduler without importance</a:t>
            </a:r>
          </a:p>
        </p:txBody>
      </p:sp>
      <p:sp>
        <p:nvSpPr>
          <p:cNvPr id="69" name="Arrow: Right 68">
            <a:extLst>
              <a:ext uri="{FF2B5EF4-FFF2-40B4-BE49-F238E27FC236}">
                <a16:creationId xmlns:a16="http://schemas.microsoft.com/office/drawing/2014/main" id="{625AC44A-15E3-4326-8903-C41BDB312FDF}"/>
              </a:ext>
            </a:extLst>
          </p:cNvPr>
          <p:cNvSpPr/>
          <p:nvPr/>
        </p:nvSpPr>
        <p:spPr>
          <a:xfrm rot="10800000">
            <a:off x="6793805" y="1842012"/>
            <a:ext cx="4663017" cy="279781"/>
          </a:xfrm>
          <a:prstGeom prst="rightArrow">
            <a:avLst/>
          </a:prstGeom>
          <a:solidFill>
            <a:srgbClr val="70AD47">
              <a:lumMod val="20000"/>
              <a:lumOff val="80000"/>
            </a:srgbClr>
          </a:solidFill>
          <a:ln w="12700" cap="flat" cmpd="sng" algn="ctr">
            <a:solidFill>
              <a:srgbClr val="00B05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05109E11-0E6D-4F34-9EF6-63718825D0B5}"/>
              </a:ext>
            </a:extLst>
          </p:cNvPr>
          <p:cNvSpPr/>
          <p:nvPr/>
        </p:nvSpPr>
        <p:spPr>
          <a:xfrm>
            <a:off x="7256603"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71" name="Rectangle 70">
            <a:extLst>
              <a:ext uri="{FF2B5EF4-FFF2-40B4-BE49-F238E27FC236}">
                <a16:creationId xmlns:a16="http://schemas.microsoft.com/office/drawing/2014/main" id="{1CBC8735-28F7-4590-A7A6-85920C88D777}"/>
              </a:ext>
            </a:extLst>
          </p:cNvPr>
          <p:cNvSpPr/>
          <p:nvPr/>
        </p:nvSpPr>
        <p:spPr>
          <a:xfrm>
            <a:off x="8199305"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72" name="Right Brace 71">
            <a:extLst>
              <a:ext uri="{FF2B5EF4-FFF2-40B4-BE49-F238E27FC236}">
                <a16:creationId xmlns:a16="http://schemas.microsoft.com/office/drawing/2014/main" id="{FBB5F5AC-111C-405C-AE53-9157237EEDCC}"/>
              </a:ext>
            </a:extLst>
          </p:cNvPr>
          <p:cNvSpPr/>
          <p:nvPr/>
        </p:nvSpPr>
        <p:spPr>
          <a:xfrm rot="5400000">
            <a:off x="105133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CFE7EF61-3E1B-4D25-B9DD-449815581730}"/>
              </a:ext>
            </a:extLst>
          </p:cNvPr>
          <p:cNvSpPr txBox="1"/>
          <p:nvPr/>
        </p:nvSpPr>
        <p:spPr>
          <a:xfrm>
            <a:off x="10262998"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74" name="Right Brace 73">
            <a:extLst>
              <a:ext uri="{FF2B5EF4-FFF2-40B4-BE49-F238E27FC236}">
                <a16:creationId xmlns:a16="http://schemas.microsoft.com/office/drawing/2014/main" id="{8FA61325-C1DF-4E0F-9CD0-68CBCAC59E2A}"/>
              </a:ext>
            </a:extLst>
          </p:cNvPr>
          <p:cNvSpPr/>
          <p:nvPr/>
        </p:nvSpPr>
        <p:spPr>
          <a:xfrm rot="5400000">
            <a:off x="10286315" y="2919722"/>
            <a:ext cx="466302" cy="944785"/>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E9D2D244-AD02-4B6B-8C75-E31FC2AC1B73}"/>
              </a:ext>
            </a:extLst>
          </p:cNvPr>
          <p:cNvSpPr txBox="1"/>
          <p:nvPr/>
        </p:nvSpPr>
        <p:spPr>
          <a:xfrm>
            <a:off x="10038632"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pic>
        <p:nvPicPr>
          <p:cNvPr id="76" name="Graphic 75" descr="Smiling Face with No Fill">
            <a:extLst>
              <a:ext uri="{FF2B5EF4-FFF2-40B4-BE49-F238E27FC236}">
                <a16:creationId xmlns:a16="http://schemas.microsoft.com/office/drawing/2014/main" id="{9B7F1155-D8F6-4D59-B472-BA4D21C0D6B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92609" y="2177672"/>
            <a:ext cx="373041" cy="373041"/>
          </a:xfrm>
          <a:prstGeom prst="rect">
            <a:avLst/>
          </a:prstGeom>
        </p:spPr>
      </p:pic>
      <p:sp>
        <p:nvSpPr>
          <p:cNvPr id="77" name="TextBox 76">
            <a:extLst>
              <a:ext uri="{FF2B5EF4-FFF2-40B4-BE49-F238E27FC236}">
                <a16:creationId xmlns:a16="http://schemas.microsoft.com/office/drawing/2014/main" id="{333111F0-13DB-4887-BEBF-FD22C66FE556}"/>
              </a:ext>
            </a:extLst>
          </p:cNvPr>
          <p:cNvSpPr txBox="1"/>
          <p:nvPr/>
        </p:nvSpPr>
        <p:spPr>
          <a:xfrm>
            <a:off x="1143356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78" name="Graphic 77" descr="Neutral Face with No Fill">
            <a:extLst>
              <a:ext uri="{FF2B5EF4-FFF2-40B4-BE49-F238E27FC236}">
                <a16:creationId xmlns:a16="http://schemas.microsoft.com/office/drawing/2014/main" id="{F0DC2C5C-5AC0-42A9-821C-22084C4C5E3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38056" y="2177672"/>
            <a:ext cx="373041" cy="373041"/>
          </a:xfrm>
          <a:prstGeom prst="rect">
            <a:avLst/>
          </a:prstGeom>
        </p:spPr>
      </p:pic>
      <p:sp>
        <p:nvSpPr>
          <p:cNvPr id="79" name="TextBox 78">
            <a:extLst>
              <a:ext uri="{FF2B5EF4-FFF2-40B4-BE49-F238E27FC236}">
                <a16:creationId xmlns:a16="http://schemas.microsoft.com/office/drawing/2014/main" id="{A840CAD2-2180-4C57-9AB9-6B49E1413A7B}"/>
              </a:ext>
            </a:extLst>
          </p:cNvPr>
          <p:cNvSpPr txBox="1"/>
          <p:nvPr/>
        </p:nvSpPr>
        <p:spPr>
          <a:xfrm>
            <a:off x="1096725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80" name="Graphic 79" descr="Angry Face with No Fill">
            <a:extLst>
              <a:ext uri="{FF2B5EF4-FFF2-40B4-BE49-F238E27FC236}">
                <a16:creationId xmlns:a16="http://schemas.microsoft.com/office/drawing/2014/main" id="{C4CD5DBB-5882-4C4B-8FC9-8229BBE2A2A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65799" y="2177672"/>
            <a:ext cx="373041" cy="373041"/>
          </a:xfrm>
          <a:prstGeom prst="rect">
            <a:avLst/>
          </a:prstGeom>
        </p:spPr>
      </p:pic>
      <p:sp>
        <p:nvSpPr>
          <p:cNvPr id="81" name="TextBox 80">
            <a:extLst>
              <a:ext uri="{FF2B5EF4-FFF2-40B4-BE49-F238E27FC236}">
                <a16:creationId xmlns:a16="http://schemas.microsoft.com/office/drawing/2014/main" id="{22553B47-6950-4AD5-AA0B-D5A33C18ED26}"/>
              </a:ext>
            </a:extLst>
          </p:cNvPr>
          <p:cNvSpPr txBox="1"/>
          <p:nvPr/>
        </p:nvSpPr>
        <p:spPr>
          <a:xfrm>
            <a:off x="10506209"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sp>
        <p:nvSpPr>
          <p:cNvPr id="2" name="Rectangle 1">
            <a:extLst>
              <a:ext uri="{FF2B5EF4-FFF2-40B4-BE49-F238E27FC236}">
                <a16:creationId xmlns:a16="http://schemas.microsoft.com/office/drawing/2014/main" id="{6DDEEF03-D982-4B21-BCAC-2B02DD04797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64860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50"/>
                                        <p:tgtEl>
                                          <p:spTgt spid="4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250"/>
                                        <p:tgtEl>
                                          <p:spTgt spid="4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25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250"/>
                                        <p:tgtEl>
                                          <p:spTgt spid="5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25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250"/>
                                        <p:tgtEl>
                                          <p:spTgt spid="53"/>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250"/>
                                        <p:tgtEl>
                                          <p:spTgt spid="61"/>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250"/>
                                        <p:tgtEl>
                                          <p:spTgt spid="50"/>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250"/>
                                        <p:tgtEl>
                                          <p:spTgt spid="51"/>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250"/>
                                        <p:tgtEl>
                                          <p:spTgt spid="63"/>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250"/>
                                        <p:tgtEl>
                                          <p:spTgt spid="5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250"/>
                                        <p:tgtEl>
                                          <p:spTgt spid="5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250"/>
                                        <p:tgtEl>
                                          <p:spTgt spid="69"/>
                                        </p:tgtEl>
                                      </p:cBhvr>
                                    </p:animEffect>
                                  </p:childTnLst>
                                </p:cTn>
                              </p:par>
                            </p:childTnLst>
                          </p:cTn>
                        </p:par>
                        <p:par>
                          <p:cTn id="68" fill="hold">
                            <p:stCondLst>
                              <p:cond delay="3250"/>
                            </p:stCondLst>
                            <p:childTnLst>
                              <p:par>
                                <p:cTn id="69" presetID="10" presetClass="entr" presetSubtype="0" fill="hold" grpId="0" nodeType="after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500"/>
                                        <p:tgtEl>
                                          <p:spTgt spid="77"/>
                                        </p:tgtEl>
                                      </p:cBhvr>
                                    </p:animEffect>
                                  </p:childTnLst>
                                </p:cTn>
                              </p:par>
                              <p:par>
                                <p:cTn id="72" presetID="10" presetClass="entr" presetSubtype="0" fill="hold" nodeType="with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fade">
                                      <p:cBhvr>
                                        <p:cTn id="74" dur="500"/>
                                        <p:tgtEl>
                                          <p:spTgt spid="76"/>
                                        </p:tgtEl>
                                      </p:cBhvr>
                                    </p:animEffect>
                                  </p:childTnLst>
                                </p:cTn>
                              </p:par>
                              <p:par>
                                <p:cTn id="75" presetID="26" presetClass="emph" presetSubtype="0" fill="hold" nodeType="withEffect">
                                  <p:stCondLst>
                                    <p:cond delay="0"/>
                                  </p:stCondLst>
                                  <p:childTnLst>
                                    <p:animEffect transition="out" filter="fade">
                                      <p:cBhvr>
                                        <p:cTn id="76" dur="500" tmFilter="0, 0; .2, .5; .8, .5; 1, 0"/>
                                        <p:tgtEl>
                                          <p:spTgt spid="76"/>
                                        </p:tgtEl>
                                      </p:cBhvr>
                                    </p:animEffect>
                                    <p:animScale>
                                      <p:cBhvr>
                                        <p:cTn id="77" dur="250" autoRev="1" fill="hold"/>
                                        <p:tgtEl>
                                          <p:spTgt spid="76"/>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par>
                                <p:cTn id="83" presetID="26" presetClass="emph" presetSubtype="0" fill="hold" grpId="1" nodeType="withEffect">
                                  <p:stCondLst>
                                    <p:cond delay="0"/>
                                  </p:stCondLst>
                                  <p:childTnLst>
                                    <p:animEffect transition="out" filter="fade">
                                      <p:cBhvr>
                                        <p:cTn id="84" dur="500" tmFilter="0, 0; .2, .5; .8, .5; 1, 0"/>
                                        <p:tgtEl>
                                          <p:spTgt spid="56"/>
                                        </p:tgtEl>
                                      </p:cBhvr>
                                    </p:animEffect>
                                    <p:animScale>
                                      <p:cBhvr>
                                        <p:cTn id="85" dur="250" autoRev="1" fill="hold"/>
                                        <p:tgtEl>
                                          <p:spTgt spid="56"/>
                                        </p:tgtEl>
                                      </p:cBhvr>
                                      <p:by x="105000" y="105000"/>
                                    </p:animScale>
                                  </p:childTnLst>
                                </p:cTn>
                              </p:par>
                            </p:childTnLst>
                          </p:cTn>
                        </p:par>
                        <p:par>
                          <p:cTn id="86" fill="hold">
                            <p:stCondLst>
                              <p:cond delay="500"/>
                            </p:stCondLst>
                            <p:childTnLst>
                              <p:par>
                                <p:cTn id="87" presetID="10" presetClass="exit" presetSubtype="0" fill="hold" grpId="2" nodeType="afterEffect">
                                  <p:stCondLst>
                                    <p:cond delay="0"/>
                                  </p:stCondLst>
                                  <p:childTnLst>
                                    <p:animEffect transition="out" filter="fade">
                                      <p:cBhvr>
                                        <p:cTn id="88" dur="1000"/>
                                        <p:tgtEl>
                                          <p:spTgt spid="56"/>
                                        </p:tgtEl>
                                      </p:cBhvr>
                                    </p:animEffect>
                                    <p:set>
                                      <p:cBhvr>
                                        <p:cTn id="89" dur="1" fill="hold">
                                          <p:stCondLst>
                                            <p:cond delay="999"/>
                                          </p:stCondLst>
                                        </p:cTn>
                                        <p:tgtEl>
                                          <p:spTgt spid="56"/>
                                        </p:tgtEl>
                                        <p:attrNameLst>
                                          <p:attrName>style.visibility</p:attrName>
                                        </p:attrNameLst>
                                      </p:cBhvr>
                                      <p:to>
                                        <p:strVal val="hidden"/>
                                      </p:to>
                                    </p:set>
                                  </p:childTnLst>
                                </p:cTn>
                              </p:par>
                            </p:childTnLst>
                          </p:cTn>
                        </p:par>
                        <p:par>
                          <p:cTn id="90" fill="hold">
                            <p:stCondLst>
                              <p:cond delay="1500"/>
                            </p:stCondLst>
                            <p:childTnLst>
                              <p:par>
                                <p:cTn id="91" presetID="26" presetClass="emph" presetSubtype="0" fill="hold" nodeType="afterEffect">
                                  <p:stCondLst>
                                    <p:cond delay="0"/>
                                  </p:stCondLst>
                                  <p:childTnLst>
                                    <p:animEffect transition="out" filter="fade">
                                      <p:cBhvr>
                                        <p:cTn id="92" dur="1000" tmFilter="0, 0; .2, .5; .8, .5; 1, 0"/>
                                        <p:tgtEl>
                                          <p:spTgt spid="67"/>
                                        </p:tgtEl>
                                      </p:cBhvr>
                                    </p:animEffect>
                                    <p:animScale>
                                      <p:cBhvr>
                                        <p:cTn id="93" dur="500" autoRev="1" fill="hold"/>
                                        <p:tgtEl>
                                          <p:spTgt spid="67"/>
                                        </p:tgtEl>
                                      </p:cBhvr>
                                      <p:by x="105000" y="105000"/>
                                    </p:animScale>
                                  </p:childTnLst>
                                </p:cTn>
                              </p:par>
                            </p:childTnLst>
                          </p:cTn>
                        </p:par>
                        <p:par>
                          <p:cTn id="94" fill="hold">
                            <p:stCondLst>
                              <p:cond delay="2500"/>
                            </p:stCondLst>
                            <p:childTnLst>
                              <p:par>
                                <p:cTn id="95" presetID="37" presetClass="path" presetSubtype="0" accel="50000" decel="50000" fill="hold" grpId="1" nodeType="afterEffect">
                                  <p:stCondLst>
                                    <p:cond delay="0"/>
                                  </p:stCondLst>
                                  <p:childTnLst>
                                    <p:animMotion origin="layout" path="M -4.375E-6 -2.22222E-6 L -0.06067 -0.12014 C -0.0733 -0.14699 -0.09218 -0.16111 -0.1121 -0.16111 C -0.13463 -0.16111 -0.15273 -0.14699 -0.16536 -0.12014 L -0.22591 -2.22222E-6 " pathEditMode="relative" rAng="0" ptsTypes="AAAAA">
                                      <p:cBhvr>
                                        <p:cTn id="96" dur="2000" fill="hold"/>
                                        <p:tgtEl>
                                          <p:spTgt spid="61"/>
                                        </p:tgtEl>
                                        <p:attrNameLst>
                                          <p:attrName>ppt_x</p:attrName>
                                          <p:attrName>ppt_y</p:attrName>
                                        </p:attrNameLst>
                                      </p:cBhvr>
                                      <p:rCtr x="-11302" y="-8056"/>
                                    </p:animMotion>
                                  </p:childTnLst>
                                </p:cTn>
                              </p:par>
                              <p:par>
                                <p:cTn id="97" presetID="1" presetClass="exit" presetSubtype="0" fill="hold" grpId="1" nodeType="withEffect">
                                  <p:stCondLst>
                                    <p:cond delay="0"/>
                                  </p:stCondLst>
                                  <p:childTnLst>
                                    <p:set>
                                      <p:cBhvr>
                                        <p:cTn id="98" dur="1" fill="hold">
                                          <p:stCondLst>
                                            <p:cond delay="0"/>
                                          </p:stCondLst>
                                        </p:cTn>
                                        <p:tgtEl>
                                          <p:spTgt spid="77"/>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76"/>
                                        </p:tgtEl>
                                        <p:attrNameLst>
                                          <p:attrName>style.visibility</p:attrName>
                                        </p:attrNameLst>
                                      </p:cBhvr>
                                      <p:to>
                                        <p:strVal val="hidden"/>
                                      </p:to>
                                    </p:set>
                                  </p:childTnLst>
                                </p:cTn>
                              </p:par>
                              <p:par>
                                <p:cTn id="101" presetID="42" presetClass="path" presetSubtype="0" accel="50000" decel="50000" fill="hold" grpId="1" nodeType="withEffect">
                                  <p:stCondLst>
                                    <p:cond delay="0"/>
                                  </p:stCondLst>
                                  <p:childTnLst>
                                    <p:animMotion origin="layout" path="M -4.16667E-6 -2.22222E-6 L -0.03737 -2.22222E-6 " pathEditMode="relative" rAng="0" ptsTypes="AA">
                                      <p:cBhvr>
                                        <p:cTn id="102" dur="2000" fill="hold"/>
                                        <p:tgtEl>
                                          <p:spTgt spid="50"/>
                                        </p:tgtEl>
                                        <p:attrNameLst>
                                          <p:attrName>ppt_x</p:attrName>
                                          <p:attrName>ppt_y</p:attrName>
                                        </p:attrNameLst>
                                      </p:cBhvr>
                                      <p:rCtr x="-1875" y="0"/>
                                    </p:animMotion>
                                  </p:childTnLst>
                                </p:cTn>
                              </p:par>
                              <p:par>
                                <p:cTn id="103" presetID="42" presetClass="path" presetSubtype="0" accel="50000" decel="50000" fill="hold" grpId="1" nodeType="withEffect">
                                  <p:stCondLst>
                                    <p:cond delay="0"/>
                                  </p:stCondLst>
                                  <p:childTnLst>
                                    <p:animMotion origin="layout" path="M -4.16667E-6 -2.22222E-6 L -0.0375 -2.22222E-6 " pathEditMode="relative" rAng="0" ptsTypes="AA">
                                      <p:cBhvr>
                                        <p:cTn id="104" dur="2000" fill="hold"/>
                                        <p:tgtEl>
                                          <p:spTgt spid="51"/>
                                        </p:tgtEl>
                                        <p:attrNameLst>
                                          <p:attrName>ppt_x</p:attrName>
                                          <p:attrName>ppt_y</p:attrName>
                                        </p:attrNameLst>
                                      </p:cBhvr>
                                      <p:rCtr x="-1875" y="0"/>
                                    </p:animMotion>
                                  </p:childTnLst>
                                </p:cTn>
                              </p:par>
                              <p:par>
                                <p:cTn id="105" presetID="42" presetClass="path" presetSubtype="0" accel="50000" decel="50000" fill="hold" grpId="1" nodeType="withEffect">
                                  <p:stCondLst>
                                    <p:cond delay="0"/>
                                  </p:stCondLst>
                                  <p:childTnLst>
                                    <p:animMotion origin="layout" path="M -2.70833E-6 -2.22222E-6 L -0.03646 -2.22222E-6 " pathEditMode="relative" rAng="0" ptsTypes="AA">
                                      <p:cBhvr>
                                        <p:cTn id="106" dur="2000" fill="hold"/>
                                        <p:tgtEl>
                                          <p:spTgt spid="63"/>
                                        </p:tgtEl>
                                        <p:attrNameLst>
                                          <p:attrName>ppt_x</p:attrName>
                                          <p:attrName>ppt_y</p:attrName>
                                        </p:attrNameLst>
                                      </p:cBhvr>
                                      <p:rCtr x="-1823" y="0"/>
                                    </p:animMotion>
                                  </p:childTnLst>
                                </p:cTn>
                              </p:par>
                              <p:par>
                                <p:cTn id="107" presetID="10" presetClass="exit" presetSubtype="0" fill="hold" grpId="1" nodeType="withEffect">
                                  <p:stCondLst>
                                    <p:cond delay="0"/>
                                  </p:stCondLst>
                                  <p:childTnLst>
                                    <p:animEffect transition="out" filter="fade">
                                      <p:cBhvr>
                                        <p:cTn id="108" dur="500"/>
                                        <p:tgtEl>
                                          <p:spTgt spid="54"/>
                                        </p:tgtEl>
                                      </p:cBhvr>
                                    </p:animEffect>
                                    <p:set>
                                      <p:cBhvr>
                                        <p:cTn id="109" dur="1" fill="hold">
                                          <p:stCondLst>
                                            <p:cond delay="499"/>
                                          </p:stCondLst>
                                        </p:cTn>
                                        <p:tgtEl>
                                          <p:spTgt spid="5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55"/>
                                        </p:tgtEl>
                                      </p:cBhvr>
                                    </p:animEffect>
                                    <p:set>
                                      <p:cBhvr>
                                        <p:cTn id="112" dur="1" fill="hold">
                                          <p:stCondLst>
                                            <p:cond delay="499"/>
                                          </p:stCondLst>
                                        </p:cTn>
                                        <p:tgtEl>
                                          <p:spTgt spid="55"/>
                                        </p:tgtEl>
                                        <p:attrNameLst>
                                          <p:attrName>style.visibility</p:attrName>
                                        </p:attrNameLst>
                                      </p:cBhvr>
                                      <p:to>
                                        <p:strVal val="hidden"/>
                                      </p:to>
                                    </p:set>
                                  </p:childTnLst>
                                </p:cTn>
                              </p:par>
                            </p:childTnLst>
                          </p:cTn>
                        </p:par>
                        <p:par>
                          <p:cTn id="113" fill="hold">
                            <p:stCondLst>
                              <p:cond delay="4500"/>
                            </p:stCondLst>
                            <p:childTnLst>
                              <p:par>
                                <p:cTn id="114" presetID="1" presetClass="entr" presetSubtype="0" fill="hold" grpId="0" nodeType="afterEffect">
                                  <p:stCondLst>
                                    <p:cond delay="0"/>
                                  </p:stCondLst>
                                  <p:childTnLst>
                                    <p:set>
                                      <p:cBhvr>
                                        <p:cTn id="115" dur="1" fill="hold">
                                          <p:stCondLst>
                                            <p:cond delay="0"/>
                                          </p:stCondLst>
                                        </p:cTn>
                                        <p:tgtEl>
                                          <p:spTgt spid="79"/>
                                        </p:tgtEl>
                                        <p:attrNameLst>
                                          <p:attrName>style.visibility</p:attrName>
                                        </p:attrNameLst>
                                      </p:cBhvr>
                                      <p:to>
                                        <p:strVal val="visible"/>
                                      </p:to>
                                    </p:set>
                                  </p:childTnLst>
                                </p:cTn>
                              </p:par>
                            </p:childTnLst>
                          </p:cTn>
                        </p:par>
                        <p:par>
                          <p:cTn id="116" fill="hold">
                            <p:stCondLst>
                              <p:cond delay="4500"/>
                            </p:stCondLst>
                            <p:childTnLst>
                              <p:par>
                                <p:cTn id="117" presetID="1" presetClass="entr" presetSubtype="0" fill="hold" nodeType="afterEffect">
                                  <p:stCondLst>
                                    <p:cond delay="0"/>
                                  </p:stCondLst>
                                  <p:childTnLst>
                                    <p:set>
                                      <p:cBhvr>
                                        <p:cTn id="118" dur="1" fill="hold">
                                          <p:stCondLst>
                                            <p:cond delay="0"/>
                                          </p:stCondLst>
                                        </p:cTn>
                                        <p:tgtEl>
                                          <p:spTgt spid="78"/>
                                        </p:tgtEl>
                                        <p:attrNameLst>
                                          <p:attrName>style.visibility</p:attrName>
                                        </p:attrNameLst>
                                      </p:cBhvr>
                                      <p:to>
                                        <p:strVal val="visible"/>
                                      </p:to>
                                    </p:set>
                                  </p:childTnLst>
                                </p:cTn>
                              </p:par>
                            </p:childTnLst>
                          </p:cTn>
                        </p:par>
                        <p:par>
                          <p:cTn id="119" fill="hold">
                            <p:stCondLst>
                              <p:cond delay="4500"/>
                            </p:stCondLst>
                            <p:childTnLst>
                              <p:par>
                                <p:cTn id="120" presetID="1" presetClass="entr" presetSubtype="0" fill="hold" grpId="0" nodeType="afterEffect">
                                  <p:stCondLst>
                                    <p:cond delay="0"/>
                                  </p:stCondLst>
                                  <p:childTnLst>
                                    <p:set>
                                      <p:cBhvr>
                                        <p:cTn id="121" dur="1" fill="hold">
                                          <p:stCondLst>
                                            <p:cond delay="0"/>
                                          </p:stCondLst>
                                        </p:cTn>
                                        <p:tgtEl>
                                          <p:spTgt spid="72"/>
                                        </p:tgtEl>
                                        <p:attrNameLst>
                                          <p:attrName>style.visibility</p:attrName>
                                        </p:attrNameLst>
                                      </p:cBhvr>
                                      <p:to>
                                        <p:strVal val="visible"/>
                                      </p:to>
                                    </p:set>
                                  </p:childTnLst>
                                </p:cTn>
                              </p:par>
                            </p:childTnLst>
                          </p:cTn>
                        </p:par>
                        <p:par>
                          <p:cTn id="122" fill="hold">
                            <p:stCondLst>
                              <p:cond delay="4500"/>
                            </p:stCondLst>
                            <p:childTnLst>
                              <p:par>
                                <p:cTn id="123" presetID="1" presetClass="entr" presetSubtype="0" fill="hold" grpId="0" nodeType="afterEffect">
                                  <p:stCondLst>
                                    <p:cond delay="0"/>
                                  </p:stCondLst>
                                  <p:childTnLst>
                                    <p:set>
                                      <p:cBhvr>
                                        <p:cTn id="124" dur="1" fill="hold">
                                          <p:stCondLst>
                                            <p:cond delay="0"/>
                                          </p:stCondLst>
                                        </p:cTn>
                                        <p:tgtEl>
                                          <p:spTgt spid="73"/>
                                        </p:tgtEl>
                                        <p:attrNameLst>
                                          <p:attrName>style.visibility</p:attrName>
                                        </p:attrNameLst>
                                      </p:cBhvr>
                                      <p:to>
                                        <p:strVal val="visible"/>
                                      </p:to>
                                    </p:set>
                                  </p:childTnLst>
                                </p:cTn>
                              </p:par>
                            </p:childTnLst>
                          </p:cTn>
                        </p:par>
                        <p:par>
                          <p:cTn id="125" fill="hold">
                            <p:stCondLst>
                              <p:cond delay="4500"/>
                            </p:stCondLst>
                            <p:childTnLst>
                              <p:par>
                                <p:cTn id="126" presetID="1" presetClass="entr" presetSubtype="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6" presetClass="emph" presetSubtype="0" fill="hold" grpId="1" nodeType="clickEffect">
                                  <p:stCondLst>
                                    <p:cond delay="0"/>
                                  </p:stCondLst>
                                  <p:childTnLst>
                                    <p:animEffect transition="out" filter="fade">
                                      <p:cBhvr>
                                        <p:cTn id="131" dur="500" tmFilter="0, 0; .2, .5; .8, .5; 1, 0"/>
                                        <p:tgtEl>
                                          <p:spTgt spid="58"/>
                                        </p:tgtEl>
                                      </p:cBhvr>
                                    </p:animEffect>
                                    <p:animScale>
                                      <p:cBhvr>
                                        <p:cTn id="132" dur="250" autoRev="1" fill="hold"/>
                                        <p:tgtEl>
                                          <p:spTgt spid="58"/>
                                        </p:tgtEl>
                                      </p:cBhvr>
                                      <p:by x="105000" y="105000"/>
                                    </p:animScale>
                                  </p:childTnLst>
                                </p:cTn>
                              </p:par>
                            </p:childTnLst>
                          </p:cTn>
                        </p:par>
                        <p:par>
                          <p:cTn id="133" fill="hold">
                            <p:stCondLst>
                              <p:cond delay="500"/>
                            </p:stCondLst>
                            <p:childTnLst>
                              <p:par>
                                <p:cTn id="134" presetID="10" presetClass="exit" presetSubtype="0" fill="hold" grpId="2" nodeType="afterEffect">
                                  <p:stCondLst>
                                    <p:cond delay="0"/>
                                  </p:stCondLst>
                                  <p:childTnLst>
                                    <p:animEffect transition="out" filter="fade">
                                      <p:cBhvr>
                                        <p:cTn id="135" dur="1000"/>
                                        <p:tgtEl>
                                          <p:spTgt spid="58"/>
                                        </p:tgtEl>
                                      </p:cBhvr>
                                    </p:animEffect>
                                    <p:set>
                                      <p:cBhvr>
                                        <p:cTn id="136" dur="1" fill="hold">
                                          <p:stCondLst>
                                            <p:cond delay="999"/>
                                          </p:stCondLst>
                                        </p:cTn>
                                        <p:tgtEl>
                                          <p:spTgt spid="58"/>
                                        </p:tgtEl>
                                        <p:attrNameLst>
                                          <p:attrName>style.visibility</p:attrName>
                                        </p:attrNameLst>
                                      </p:cBhvr>
                                      <p:to>
                                        <p:strVal val="hidden"/>
                                      </p:to>
                                    </p:set>
                                  </p:childTnLst>
                                </p:cTn>
                              </p:par>
                              <p:par>
                                <p:cTn id="137" presetID="1" presetClass="entr" presetSubtype="0" fill="hold" grpId="0" nodeType="withEffect">
                                  <p:stCondLst>
                                    <p:cond delay="0"/>
                                  </p:stCondLst>
                                  <p:childTnLst>
                                    <p:set>
                                      <p:cBhvr>
                                        <p:cTn id="138" dur="1" fill="hold">
                                          <p:stCondLst>
                                            <p:cond delay="0"/>
                                          </p:stCondLst>
                                        </p:cTn>
                                        <p:tgtEl>
                                          <p:spTgt spid="64"/>
                                        </p:tgtEl>
                                        <p:attrNameLst>
                                          <p:attrName>style.visibility</p:attrName>
                                        </p:attrNameLst>
                                      </p:cBhvr>
                                      <p:to>
                                        <p:strVal val="visible"/>
                                      </p:to>
                                    </p:set>
                                  </p:childTnLst>
                                </p:cTn>
                              </p:par>
                              <p:par>
                                <p:cTn id="139" presetID="37" presetClass="path" presetSubtype="0" accel="50000" decel="50000" fill="hold" grpId="1" nodeType="withEffect">
                                  <p:stCondLst>
                                    <p:cond delay="0"/>
                                  </p:stCondLst>
                                  <p:childTnLst>
                                    <p:animMotion origin="layout" path="M 0.00052 -2.22222E-6 L -0.03984 -0.11921 C -0.04843 -0.14629 -0.0608 -0.16088 -0.07408 -0.16088 C -0.08906 -0.16088 -0.10091 -0.14629 -0.1095 -0.11921 L -0.14948 -2.22222E-6 " pathEditMode="relative" rAng="0" ptsTypes="AAAAA">
                                      <p:cBhvr>
                                        <p:cTn id="140" dur="2000" fill="hold"/>
                                        <p:tgtEl>
                                          <p:spTgt spid="64"/>
                                        </p:tgtEl>
                                        <p:attrNameLst>
                                          <p:attrName>ppt_x</p:attrName>
                                          <p:attrName>ppt_y</p:attrName>
                                        </p:attrNameLst>
                                      </p:cBhvr>
                                      <p:rCtr x="-7500" y="-8056"/>
                                    </p:animMotion>
                                  </p:childTnLst>
                                </p:cTn>
                              </p:par>
                              <p:par>
                                <p:cTn id="141" presetID="1" presetClass="exit" presetSubtype="0" fill="hold" grpId="2" nodeType="withEffect">
                                  <p:stCondLst>
                                    <p:cond delay="0"/>
                                  </p:stCondLst>
                                  <p:childTnLst>
                                    <p:set>
                                      <p:cBhvr>
                                        <p:cTn id="142" dur="1" fill="hold">
                                          <p:stCondLst>
                                            <p:cond delay="0"/>
                                          </p:stCondLst>
                                        </p:cTn>
                                        <p:tgtEl>
                                          <p:spTgt spid="50"/>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72"/>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73"/>
                                        </p:tgtEl>
                                        <p:attrNameLst>
                                          <p:attrName>style.visibility</p:attrName>
                                        </p:attrNameLst>
                                      </p:cBhvr>
                                      <p:to>
                                        <p:strVal val="hidden"/>
                                      </p:to>
                                    </p:set>
                                  </p:childTnLst>
                                </p:cTn>
                              </p:par>
                            </p:childTnLst>
                          </p:cTn>
                        </p:par>
                        <p:par>
                          <p:cTn id="147" fill="hold">
                            <p:stCondLst>
                              <p:cond delay="2500"/>
                            </p:stCondLst>
                            <p:childTnLst>
                              <p:par>
                                <p:cTn id="148" presetID="1" presetClass="exit" presetSubtype="0" fill="hold" grpId="1" nodeType="afterEffect">
                                  <p:stCondLst>
                                    <p:cond delay="0"/>
                                  </p:stCondLst>
                                  <p:childTnLst>
                                    <p:set>
                                      <p:cBhvr>
                                        <p:cTn id="149" dur="1" fill="hold">
                                          <p:stCondLst>
                                            <p:cond delay="0"/>
                                          </p:stCondLst>
                                        </p:cTn>
                                        <p:tgtEl>
                                          <p:spTgt spid="79"/>
                                        </p:tgtEl>
                                        <p:attrNameLst>
                                          <p:attrName>style.visibility</p:attrName>
                                        </p:attrNameLst>
                                      </p:cBhvr>
                                      <p:to>
                                        <p:strVal val="hidden"/>
                                      </p:to>
                                    </p:set>
                                  </p:childTnLst>
                                </p:cTn>
                              </p:par>
                            </p:childTnLst>
                          </p:cTn>
                        </p:par>
                        <p:par>
                          <p:cTn id="150" fill="hold">
                            <p:stCondLst>
                              <p:cond delay="2500"/>
                            </p:stCondLst>
                            <p:childTnLst>
                              <p:par>
                                <p:cTn id="151" presetID="1" presetClass="exit" presetSubtype="0" fill="hold" nodeType="afterEffect">
                                  <p:stCondLst>
                                    <p:cond delay="0"/>
                                  </p:stCondLst>
                                  <p:childTnLst>
                                    <p:set>
                                      <p:cBhvr>
                                        <p:cTn id="152" dur="1" fill="hold">
                                          <p:stCondLst>
                                            <p:cond delay="0"/>
                                          </p:stCondLst>
                                        </p:cTn>
                                        <p:tgtEl>
                                          <p:spTgt spid="78"/>
                                        </p:tgtEl>
                                        <p:attrNameLst>
                                          <p:attrName>style.visibility</p:attrName>
                                        </p:attrNameLst>
                                      </p:cBhvr>
                                      <p:to>
                                        <p:strVal val="hidden"/>
                                      </p:to>
                                    </p:set>
                                  </p:childTnLst>
                                </p:cTn>
                              </p:par>
                            </p:childTnLst>
                          </p:cTn>
                        </p:par>
                        <p:par>
                          <p:cTn id="153" fill="hold">
                            <p:stCondLst>
                              <p:cond delay="2500"/>
                            </p:stCondLst>
                            <p:childTnLst>
                              <p:par>
                                <p:cTn id="154" presetID="1" presetClass="entr" presetSubtype="0" fill="hold" grpId="0" nodeType="afterEffect">
                                  <p:stCondLst>
                                    <p:cond delay="0"/>
                                  </p:stCondLst>
                                  <p:childTnLst>
                                    <p:set>
                                      <p:cBhvr>
                                        <p:cTn id="155" dur="1" fill="hold">
                                          <p:stCondLst>
                                            <p:cond delay="0"/>
                                          </p:stCondLst>
                                        </p:cTn>
                                        <p:tgtEl>
                                          <p:spTgt spid="66"/>
                                        </p:tgtEl>
                                        <p:attrNameLst>
                                          <p:attrName>style.visibility</p:attrName>
                                        </p:attrNameLst>
                                      </p:cBhvr>
                                      <p:to>
                                        <p:strVal val="visible"/>
                                      </p:to>
                                    </p:set>
                                  </p:childTnLst>
                                </p:cTn>
                              </p:par>
                            </p:childTnLst>
                          </p:cTn>
                        </p:par>
                        <p:par>
                          <p:cTn id="156" fill="hold">
                            <p:stCondLst>
                              <p:cond delay="2500"/>
                            </p:stCondLst>
                            <p:childTnLst>
                              <p:par>
                                <p:cTn id="157" presetID="1" presetClass="entr" presetSubtype="0" fill="hold" grpId="0" nodeType="afterEffect">
                                  <p:stCondLst>
                                    <p:cond delay="0"/>
                                  </p:stCondLst>
                                  <p:childTnLst>
                                    <p:set>
                                      <p:cBhvr>
                                        <p:cTn id="158" dur="1" fill="hold">
                                          <p:stCondLst>
                                            <p:cond delay="0"/>
                                          </p:stCondLst>
                                        </p:cTn>
                                        <p:tgtEl>
                                          <p:spTgt spid="65"/>
                                        </p:tgtEl>
                                        <p:attrNameLst>
                                          <p:attrName>style.visibility</p:attrName>
                                        </p:attrNameLst>
                                      </p:cBhvr>
                                      <p:to>
                                        <p:strVal val="visible"/>
                                      </p:to>
                                    </p:set>
                                  </p:childTnLst>
                                </p:cTn>
                              </p:par>
                            </p:childTnLst>
                          </p:cTn>
                        </p:par>
                        <p:par>
                          <p:cTn id="159" fill="hold">
                            <p:stCondLst>
                              <p:cond delay="2500"/>
                            </p:stCondLst>
                            <p:childTnLst>
                              <p:par>
                                <p:cTn id="160" presetID="1" presetClass="exit" presetSubtype="0" fill="hold" grpId="2" nodeType="afterEffect">
                                  <p:stCondLst>
                                    <p:cond delay="0"/>
                                  </p:stCondLst>
                                  <p:childTnLst>
                                    <p:set>
                                      <p:cBhvr>
                                        <p:cTn id="161" dur="1" fill="hold">
                                          <p:stCondLst>
                                            <p:cond delay="0"/>
                                          </p:stCondLst>
                                        </p:cTn>
                                        <p:tgtEl>
                                          <p:spTgt spid="51"/>
                                        </p:tgtEl>
                                        <p:attrNameLst>
                                          <p:attrName>style.visibility</p:attrName>
                                        </p:attrNameLst>
                                      </p:cBhvr>
                                      <p:to>
                                        <p:strVal val="hidden"/>
                                      </p:to>
                                    </p:set>
                                  </p:childTnLst>
                                </p:cTn>
                              </p:par>
                            </p:childTnLst>
                          </p:cTn>
                        </p:par>
                        <p:par>
                          <p:cTn id="162" fill="hold">
                            <p:stCondLst>
                              <p:cond delay="2500"/>
                            </p:stCondLst>
                            <p:childTnLst>
                              <p:par>
                                <p:cTn id="163" presetID="1" presetClass="exit" presetSubtype="0" fill="hold" grpId="2" nodeType="afterEffect">
                                  <p:stCondLst>
                                    <p:cond delay="0"/>
                                  </p:stCondLst>
                                  <p:childTnLst>
                                    <p:set>
                                      <p:cBhvr>
                                        <p:cTn id="164" dur="1" fill="hold">
                                          <p:stCondLst>
                                            <p:cond delay="0"/>
                                          </p:stCondLst>
                                        </p:cTn>
                                        <p:tgtEl>
                                          <p:spTgt spid="63"/>
                                        </p:tgtEl>
                                        <p:attrNameLst>
                                          <p:attrName>style.visibility</p:attrName>
                                        </p:attrNameLst>
                                      </p:cBhvr>
                                      <p:to>
                                        <p:strVal val="hidden"/>
                                      </p:to>
                                    </p:set>
                                  </p:childTnLst>
                                </p:cTn>
                              </p:par>
                              <p:par>
                                <p:cTn id="165" presetID="1" presetClass="entr" presetSubtype="0" fill="hold" grpId="0" nodeType="withEffect">
                                  <p:stCondLst>
                                    <p:cond delay="0"/>
                                  </p:stCondLst>
                                  <p:childTnLst>
                                    <p:set>
                                      <p:cBhvr>
                                        <p:cTn id="166" dur="1" fill="hold">
                                          <p:stCondLst>
                                            <p:cond delay="0"/>
                                          </p:stCondLst>
                                        </p:cTn>
                                        <p:tgtEl>
                                          <p:spTgt spid="71"/>
                                        </p:tgtEl>
                                        <p:attrNameLst>
                                          <p:attrName>style.visibility</p:attrName>
                                        </p:attrNameLst>
                                      </p:cBhvr>
                                      <p:to>
                                        <p:strVal val="visible"/>
                                      </p:to>
                                    </p:set>
                                  </p:childTnLst>
                                </p:cTn>
                              </p:par>
                            </p:childTnLst>
                          </p:cTn>
                        </p:par>
                        <p:par>
                          <p:cTn id="167" fill="hold">
                            <p:stCondLst>
                              <p:cond delay="2500"/>
                            </p:stCondLst>
                            <p:childTnLst>
                              <p:par>
                                <p:cTn id="168" presetID="1" presetClass="entr" presetSubtype="0" fill="hold" grpId="0" nodeType="afterEffect">
                                  <p:stCondLst>
                                    <p:cond delay="0"/>
                                  </p:stCondLst>
                                  <p:childTnLst>
                                    <p:set>
                                      <p:cBhvr>
                                        <p:cTn id="169" dur="1" fill="hold">
                                          <p:stCondLst>
                                            <p:cond delay="0"/>
                                          </p:stCondLst>
                                        </p:cTn>
                                        <p:tgtEl>
                                          <p:spTgt spid="75"/>
                                        </p:tgtEl>
                                        <p:attrNameLst>
                                          <p:attrName>style.visibility</p:attrName>
                                        </p:attrNameLst>
                                      </p:cBhvr>
                                      <p:to>
                                        <p:strVal val="visible"/>
                                      </p:to>
                                    </p:set>
                                  </p:childTnLst>
                                </p:cTn>
                              </p:par>
                            </p:childTnLst>
                          </p:cTn>
                        </p:par>
                        <p:par>
                          <p:cTn id="170" fill="hold">
                            <p:stCondLst>
                              <p:cond delay="2500"/>
                            </p:stCondLst>
                            <p:childTnLst>
                              <p:par>
                                <p:cTn id="171" presetID="1" presetClass="entr" presetSubtype="0" fill="hold" grpId="0" nodeType="afterEffect">
                                  <p:stCondLst>
                                    <p:cond delay="0"/>
                                  </p:stCondLst>
                                  <p:childTnLst>
                                    <p:set>
                                      <p:cBhvr>
                                        <p:cTn id="172" dur="1" fill="hold">
                                          <p:stCondLst>
                                            <p:cond delay="0"/>
                                          </p:stCondLst>
                                        </p:cTn>
                                        <p:tgtEl>
                                          <p:spTgt spid="74"/>
                                        </p:tgtEl>
                                        <p:attrNameLst>
                                          <p:attrName>style.visibility</p:attrName>
                                        </p:attrNameLst>
                                      </p:cBhvr>
                                      <p:to>
                                        <p:strVal val="visible"/>
                                      </p:to>
                                    </p:set>
                                  </p:childTnLst>
                                </p:cTn>
                              </p:par>
                            </p:childTnLst>
                          </p:cTn>
                        </p:par>
                        <p:par>
                          <p:cTn id="173" fill="hold">
                            <p:stCondLst>
                              <p:cond delay="2500"/>
                            </p:stCondLst>
                            <p:childTnLst>
                              <p:par>
                                <p:cTn id="174" presetID="10" presetClass="entr" presetSubtype="0" fill="hold" grpId="0" nodeType="afterEffect">
                                  <p:stCondLst>
                                    <p:cond delay="0"/>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1000"/>
                                        <p:tgtEl>
                                          <p:spTgt spid="81"/>
                                        </p:tgtEl>
                                      </p:cBhvr>
                                    </p:animEffect>
                                  </p:childTnLst>
                                </p:cTn>
                              </p:par>
                              <p:par>
                                <p:cTn id="177" presetID="10" presetClass="entr" presetSubtype="0" fill="hold" nodeType="withEffect">
                                  <p:stCondLst>
                                    <p:cond delay="0"/>
                                  </p:stCondLst>
                                  <p:childTnLst>
                                    <p:set>
                                      <p:cBhvr>
                                        <p:cTn id="178" dur="1" fill="hold">
                                          <p:stCondLst>
                                            <p:cond delay="0"/>
                                          </p:stCondLst>
                                        </p:cTn>
                                        <p:tgtEl>
                                          <p:spTgt spid="80"/>
                                        </p:tgtEl>
                                        <p:attrNameLst>
                                          <p:attrName>style.visibility</p:attrName>
                                        </p:attrNameLst>
                                      </p:cBhvr>
                                      <p:to>
                                        <p:strVal val="visible"/>
                                      </p:to>
                                    </p:set>
                                    <p:animEffect transition="in" filter="fade">
                                      <p:cBhvr>
                                        <p:cTn id="179"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0" grpId="1" animBg="1"/>
      <p:bldP spid="50" grpId="2" animBg="1"/>
      <p:bldP spid="51" grpId="0" animBg="1"/>
      <p:bldP spid="51" grpId="1" animBg="1"/>
      <p:bldP spid="51" grpId="2" animBg="1"/>
      <p:bldP spid="52" grpId="0" animBg="1"/>
      <p:bldP spid="53" grpId="0"/>
      <p:bldP spid="54" grpId="0" animBg="1"/>
      <p:bldP spid="54" grpId="1" animBg="1"/>
      <p:bldP spid="55" grpId="0"/>
      <p:bldP spid="55" grpId="1"/>
      <p:bldP spid="56" grpId="0" animBg="1"/>
      <p:bldP spid="56" grpId="1" animBg="1"/>
      <p:bldP spid="56" grpId="2" animBg="1"/>
      <p:bldP spid="57" grpId="0" animBg="1"/>
      <p:bldP spid="58" grpId="0" animBg="1"/>
      <p:bldP spid="58" grpId="1" animBg="1"/>
      <p:bldP spid="58" grpId="2" animBg="1"/>
      <p:bldP spid="59" grpId="0" animBg="1"/>
      <p:bldP spid="60" grpId="0" animBg="1"/>
      <p:bldP spid="61" grpId="0" animBg="1"/>
      <p:bldP spid="61" grpId="1" animBg="1"/>
      <p:bldP spid="62" grpId="0" animBg="1"/>
      <p:bldP spid="63" grpId="0" animBg="1"/>
      <p:bldP spid="63" grpId="1" animBg="1"/>
      <p:bldP spid="63" grpId="2" animBg="1"/>
      <p:bldP spid="64" grpId="0" animBg="1"/>
      <p:bldP spid="64" grpId="1" animBg="1"/>
      <p:bldP spid="65" grpId="0" animBg="1"/>
      <p:bldP spid="66" grpId="0" animBg="1"/>
      <p:bldP spid="69" grpId="0" animBg="1"/>
      <p:bldP spid="69" grpId="1" animBg="1"/>
      <p:bldP spid="70" grpId="0" animBg="1"/>
      <p:bldP spid="71" grpId="0" animBg="1"/>
      <p:bldP spid="72" grpId="0" animBg="1"/>
      <p:bldP spid="72" grpId="1" animBg="1"/>
      <p:bldP spid="73" grpId="0"/>
      <p:bldP spid="73" grpId="1"/>
      <p:bldP spid="74" grpId="0" animBg="1"/>
      <p:bldP spid="75" grpId="0"/>
      <p:bldP spid="77" grpId="0"/>
      <p:bldP spid="77" grpId="1"/>
      <p:bldP spid="79" grpId="0"/>
      <p:bldP spid="79" grpId="1"/>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CLASSIFICATION</a:t>
            </a:r>
          </a:p>
        </p:txBody>
      </p:sp>
      <p:sp>
        <p:nvSpPr>
          <p:cNvPr id="9" name="Text Placeholder 10">
            <a:extLst>
              <a:ext uri="{FF2B5EF4-FFF2-40B4-BE49-F238E27FC236}">
                <a16:creationId xmlns:a16="http://schemas.microsoft.com/office/drawing/2014/main" id="{648CCB3A-2DDF-453B-83CE-BBB1C7AF4B62}"/>
              </a:ext>
            </a:extLst>
          </p:cNvPr>
          <p:cNvSpPr txBox="1">
            <a:spLocks/>
          </p:cNvSpPr>
          <p:nvPr/>
        </p:nvSpPr>
        <p:spPr>
          <a:xfrm>
            <a:off x="484610" y="2196657"/>
            <a:ext cx="5290874" cy="82870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Allows you to map a query to an allocation of resources via pre-determined rules</a:t>
            </a:r>
          </a:p>
        </p:txBody>
      </p:sp>
      <p:sp>
        <p:nvSpPr>
          <p:cNvPr id="7" name="Text Placeholder 10">
            <a:extLst>
              <a:ext uri="{FF2B5EF4-FFF2-40B4-BE49-F238E27FC236}">
                <a16:creationId xmlns:a16="http://schemas.microsoft.com/office/drawing/2014/main" id="{1C56FAA5-24C8-4701-89B6-C92B38246529}"/>
              </a:ext>
            </a:extLst>
          </p:cNvPr>
          <p:cNvSpPr txBox="1">
            <a:spLocks/>
          </p:cNvSpPr>
          <p:nvPr/>
        </p:nvSpPr>
        <p:spPr>
          <a:xfrm>
            <a:off x="475191" y="3317290"/>
            <a:ext cx="5677103" cy="1148887"/>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Use this in combination with workload importance to effectively share resources across different workload types</a:t>
            </a:r>
          </a:p>
        </p:txBody>
      </p:sp>
      <p:sp>
        <p:nvSpPr>
          <p:cNvPr id="4" name="Rectangle 3">
            <a:extLst>
              <a:ext uri="{FF2B5EF4-FFF2-40B4-BE49-F238E27FC236}">
                <a16:creationId xmlns:a16="http://schemas.microsoft.com/office/drawing/2014/main" id="{CE10FCF0-A2EC-497C-8414-D5EE4D245AE6}"/>
              </a:ext>
            </a:extLst>
          </p:cNvPr>
          <p:cNvSpPr/>
          <p:nvPr/>
        </p:nvSpPr>
        <p:spPr>
          <a:xfrm>
            <a:off x="6058092" y="1819974"/>
            <a:ext cx="6217356" cy="3839956"/>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CLASSIFIER</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classifier_name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WORKLOAD_GROUP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'&lt;Resource Class&gt;'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IMPORTANCE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LOW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BELOW_NORMAL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1" i="0" u="sng" strike="noStrike" kern="1200" cap="none" spc="0" normalizeH="0" baseline="0" noProof="0">
                <a:ln>
                  <a:noFill/>
                </a:ln>
                <a:solidFill>
                  <a:srgbClr val="000000"/>
                </a:solidFill>
                <a:effectLst/>
                <a:uLnTx/>
                <a:uFillTx/>
                <a:latin typeface="Consolas" panose="020B0609020204030204" pitchFamily="49" charset="0"/>
                <a:ea typeface="+mn-ea"/>
                <a:cs typeface="+mn-cs"/>
              </a:rPr>
              <a:t>NORMAL</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ABOVE_NORMAL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HIGH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MEMBERNAME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36" b="0" i="0" u="none" strike="noStrike" kern="1200" cap="none" spc="0" normalizeH="0" baseline="0" noProof="0" err="1">
                <a:ln>
                  <a:noFill/>
                </a:ln>
                <a:solidFill>
                  <a:srgbClr val="FF0000"/>
                </a:solidFill>
                <a:effectLst/>
                <a:uLnTx/>
                <a:uFillTx/>
                <a:latin typeface="Consolas" panose="020B0609020204030204" pitchFamily="49" charset="0"/>
                <a:ea typeface="+mn-ea"/>
                <a:cs typeface="+mn-cs"/>
              </a:rPr>
              <a:t>security_account</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sp>
        <p:nvSpPr>
          <p:cNvPr id="2" name="Rectangle 1">
            <a:extLst>
              <a:ext uri="{FF2B5EF4-FFF2-40B4-BE49-F238E27FC236}">
                <a16:creationId xmlns:a16="http://schemas.microsoft.com/office/drawing/2014/main" id="{8271B712-5B28-4347-8CD6-8DDFA7888234}"/>
              </a:ext>
            </a:extLst>
          </p:cNvPr>
          <p:cNvSpPr/>
          <p:nvPr/>
        </p:nvSpPr>
        <p:spPr>
          <a:xfrm>
            <a:off x="541133" y="1647848"/>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0041837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IMPORTANCE –importance</a:t>
            </a:r>
          </a:p>
        </p:txBody>
      </p:sp>
      <p:sp>
        <p:nvSpPr>
          <p:cNvPr id="39" name="Rectangle 38">
            <a:extLst>
              <a:ext uri="{FF2B5EF4-FFF2-40B4-BE49-F238E27FC236}">
                <a16:creationId xmlns:a16="http://schemas.microsoft.com/office/drawing/2014/main" id="{7152B72F-AB28-44F5-8A53-156A5527164B}"/>
              </a:ext>
            </a:extLst>
          </p:cNvPr>
          <p:cNvSpPr/>
          <p:nvPr/>
        </p:nvSpPr>
        <p:spPr>
          <a:xfrm>
            <a:off x="6218237" y="1364402"/>
            <a:ext cx="6061922" cy="2949629"/>
          </a:xfrm>
          <a:prstGeom prst="rect">
            <a:avLst/>
          </a:prstGeom>
          <a:solidFill>
            <a:sysClr val="window" lastClr="FFFFFF">
              <a:lumMod val="95000"/>
            </a:sysClr>
          </a:solidFill>
          <a:ln w="31750" cap="flat" cmpd="sng" algn="ctr">
            <a:solidFill>
              <a:schemeClr val="bg1">
                <a:lumMod val="50000"/>
              </a:schemeClr>
            </a:solidFill>
            <a:prstDash val="solid"/>
            <a:miter lim="800000"/>
          </a:ln>
          <a:effectLst>
            <a:softEdge rad="25400"/>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A9770A0-BF16-47F0-A185-6947B73E7BB5}"/>
              </a:ext>
            </a:extLst>
          </p:cNvPr>
          <p:cNvSpPr/>
          <p:nvPr/>
        </p:nvSpPr>
        <p:spPr>
          <a:xfrm>
            <a:off x="64336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1" name="Rectangle 40">
            <a:extLst>
              <a:ext uri="{FF2B5EF4-FFF2-40B4-BE49-F238E27FC236}">
                <a16:creationId xmlns:a16="http://schemas.microsoft.com/office/drawing/2014/main" id="{3F7CBC4F-504F-435A-B749-FB9EFE0D3A25}"/>
              </a:ext>
            </a:extLst>
          </p:cNvPr>
          <p:cNvSpPr/>
          <p:nvPr/>
        </p:nvSpPr>
        <p:spPr>
          <a:xfrm>
            <a:off x="68999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42" name="Rectangle 41">
            <a:extLst>
              <a:ext uri="{FF2B5EF4-FFF2-40B4-BE49-F238E27FC236}">
                <a16:creationId xmlns:a16="http://schemas.microsoft.com/office/drawing/2014/main" id="{048E48DE-2793-4742-918E-D37B63BAF822}"/>
              </a:ext>
            </a:extLst>
          </p:cNvPr>
          <p:cNvSpPr/>
          <p:nvPr/>
        </p:nvSpPr>
        <p:spPr>
          <a:xfrm>
            <a:off x="106423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43" name="Rectangle 42">
            <a:extLst>
              <a:ext uri="{FF2B5EF4-FFF2-40B4-BE49-F238E27FC236}">
                <a16:creationId xmlns:a16="http://schemas.microsoft.com/office/drawing/2014/main" id="{2A8B463E-ADC8-4693-BD14-5EA9403FCC62}"/>
              </a:ext>
            </a:extLst>
          </p:cNvPr>
          <p:cNvSpPr/>
          <p:nvPr/>
        </p:nvSpPr>
        <p:spPr>
          <a:xfrm>
            <a:off x="111086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44" name="Right Brace 43">
            <a:extLst>
              <a:ext uri="{FF2B5EF4-FFF2-40B4-BE49-F238E27FC236}">
                <a16:creationId xmlns:a16="http://schemas.microsoft.com/office/drawing/2014/main" id="{EC19D3BA-7A33-4203-B8EC-C515D293086F}"/>
              </a:ext>
            </a:extLst>
          </p:cNvPr>
          <p:cNvSpPr/>
          <p:nvPr/>
        </p:nvSpPr>
        <p:spPr>
          <a:xfrm rot="5400000">
            <a:off x="8068682"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63EFB2BA-A90C-4961-B695-72F459AFFC11}"/>
              </a:ext>
            </a:extLst>
          </p:cNvPr>
          <p:cNvSpPr txBox="1"/>
          <p:nvPr/>
        </p:nvSpPr>
        <p:spPr>
          <a:xfrm>
            <a:off x="7808036" y="3761631"/>
            <a:ext cx="991086"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46" name="Right Brace 45">
            <a:extLst>
              <a:ext uri="{FF2B5EF4-FFF2-40B4-BE49-F238E27FC236}">
                <a16:creationId xmlns:a16="http://schemas.microsoft.com/office/drawing/2014/main" id="{CDE017CF-A339-437A-83DA-381372113A5A}"/>
              </a:ext>
            </a:extLst>
          </p:cNvPr>
          <p:cNvSpPr/>
          <p:nvPr/>
        </p:nvSpPr>
        <p:spPr>
          <a:xfrm rot="5400000">
            <a:off x="10866548"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244C8044-F381-4A70-AC3E-36B8FC86753E}"/>
              </a:ext>
            </a:extLst>
          </p:cNvPr>
          <p:cNvSpPr txBox="1"/>
          <p:nvPr/>
        </p:nvSpPr>
        <p:spPr>
          <a:xfrm>
            <a:off x="10607551" y="3781481"/>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83" name="Rectangle 82">
            <a:extLst>
              <a:ext uri="{FF2B5EF4-FFF2-40B4-BE49-F238E27FC236}">
                <a16:creationId xmlns:a16="http://schemas.microsoft.com/office/drawing/2014/main" id="{586C97FE-90C2-4DB5-9871-1B89CD799637}"/>
              </a:ext>
            </a:extLst>
          </p:cNvPr>
          <p:cNvSpPr/>
          <p:nvPr/>
        </p:nvSpPr>
        <p:spPr>
          <a:xfrm>
            <a:off x="73699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84" name="Rectangle 83">
            <a:extLst>
              <a:ext uri="{FF2B5EF4-FFF2-40B4-BE49-F238E27FC236}">
                <a16:creationId xmlns:a16="http://schemas.microsoft.com/office/drawing/2014/main" id="{12CDDD5D-28DB-449E-BA27-8EF3A53089CD}"/>
              </a:ext>
            </a:extLst>
          </p:cNvPr>
          <p:cNvSpPr/>
          <p:nvPr/>
        </p:nvSpPr>
        <p:spPr>
          <a:xfrm>
            <a:off x="78399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85" name="Rectangle 84">
            <a:extLst>
              <a:ext uri="{FF2B5EF4-FFF2-40B4-BE49-F238E27FC236}">
                <a16:creationId xmlns:a16="http://schemas.microsoft.com/office/drawing/2014/main" id="{3553AC00-5F7E-41D3-AD00-22949D641250}"/>
              </a:ext>
            </a:extLst>
          </p:cNvPr>
          <p:cNvSpPr/>
          <p:nvPr/>
        </p:nvSpPr>
        <p:spPr>
          <a:xfrm>
            <a:off x="83111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86" name="Rectangle 85">
            <a:extLst>
              <a:ext uri="{FF2B5EF4-FFF2-40B4-BE49-F238E27FC236}">
                <a16:creationId xmlns:a16="http://schemas.microsoft.com/office/drawing/2014/main" id="{1E0BB1AE-8396-4DCD-8E95-39DCFF9A9A3E}"/>
              </a:ext>
            </a:extLst>
          </p:cNvPr>
          <p:cNvSpPr/>
          <p:nvPr/>
        </p:nvSpPr>
        <p:spPr>
          <a:xfrm>
            <a:off x="87771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87" name="Rectangle 86">
            <a:extLst>
              <a:ext uri="{FF2B5EF4-FFF2-40B4-BE49-F238E27FC236}">
                <a16:creationId xmlns:a16="http://schemas.microsoft.com/office/drawing/2014/main" id="{FE823B8C-5A50-4483-BF0F-48DAFFBF3B4A}"/>
              </a:ext>
            </a:extLst>
          </p:cNvPr>
          <p:cNvSpPr/>
          <p:nvPr/>
        </p:nvSpPr>
        <p:spPr>
          <a:xfrm>
            <a:off x="92381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88" name="Rectangle 87">
            <a:extLst>
              <a:ext uri="{FF2B5EF4-FFF2-40B4-BE49-F238E27FC236}">
                <a16:creationId xmlns:a16="http://schemas.microsoft.com/office/drawing/2014/main" id="{80DB6EEA-826A-46D9-843E-7AF173D35164}"/>
              </a:ext>
            </a:extLst>
          </p:cNvPr>
          <p:cNvSpPr/>
          <p:nvPr/>
        </p:nvSpPr>
        <p:spPr>
          <a:xfrm>
            <a:off x="101770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89" name="Rectangle 88">
            <a:extLst>
              <a:ext uri="{FF2B5EF4-FFF2-40B4-BE49-F238E27FC236}">
                <a16:creationId xmlns:a16="http://schemas.microsoft.com/office/drawing/2014/main" id="{8018DF9A-76BD-4F30-AB87-DF5C74E36CFE}"/>
              </a:ext>
            </a:extLst>
          </p:cNvPr>
          <p:cNvSpPr/>
          <p:nvPr/>
        </p:nvSpPr>
        <p:spPr>
          <a:xfrm>
            <a:off x="970633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90" name="Rectangle 89">
            <a:extLst>
              <a:ext uri="{FF2B5EF4-FFF2-40B4-BE49-F238E27FC236}">
                <a16:creationId xmlns:a16="http://schemas.microsoft.com/office/drawing/2014/main" id="{2F0AF1BD-C8EA-46DF-898C-23C7A02B87F9}"/>
              </a:ext>
            </a:extLst>
          </p:cNvPr>
          <p:cNvSpPr/>
          <p:nvPr/>
        </p:nvSpPr>
        <p:spPr>
          <a:xfrm>
            <a:off x="115627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pic>
        <p:nvPicPr>
          <p:cNvPr id="91" name="Graphic 90" descr="Clock">
            <a:extLst>
              <a:ext uri="{FF2B5EF4-FFF2-40B4-BE49-F238E27FC236}">
                <a16:creationId xmlns:a16="http://schemas.microsoft.com/office/drawing/2014/main" id="{D7E0FB3C-B1EC-4C32-8E6D-1F93CABD29F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18237" y="1364402"/>
            <a:ext cx="466302" cy="466302"/>
          </a:xfrm>
          <a:prstGeom prst="rect">
            <a:avLst/>
          </a:prstGeom>
        </p:spPr>
      </p:pic>
      <p:sp>
        <p:nvSpPr>
          <p:cNvPr id="92" name="TextBox 91">
            <a:extLst>
              <a:ext uri="{FF2B5EF4-FFF2-40B4-BE49-F238E27FC236}">
                <a16:creationId xmlns:a16="http://schemas.microsoft.com/office/drawing/2014/main" id="{E0AD6378-B1AE-4213-A37B-1FB4011266C6}"/>
              </a:ext>
            </a:extLst>
          </p:cNvPr>
          <p:cNvSpPr txBox="1"/>
          <p:nvPr/>
        </p:nvSpPr>
        <p:spPr>
          <a:xfrm>
            <a:off x="6605664" y="1409210"/>
            <a:ext cx="2820882"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Scheduler with Importance</a:t>
            </a:r>
          </a:p>
        </p:txBody>
      </p:sp>
      <p:sp>
        <p:nvSpPr>
          <p:cNvPr id="93" name="Rectangle 92">
            <a:extLst>
              <a:ext uri="{FF2B5EF4-FFF2-40B4-BE49-F238E27FC236}">
                <a16:creationId xmlns:a16="http://schemas.microsoft.com/office/drawing/2014/main" id="{2122E6D5-2E30-498B-849F-F1518E64DBCB}"/>
              </a:ext>
            </a:extLst>
          </p:cNvPr>
          <p:cNvSpPr/>
          <p:nvPr/>
        </p:nvSpPr>
        <p:spPr>
          <a:xfrm>
            <a:off x="7373402"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94" name="Right Brace 93">
            <a:extLst>
              <a:ext uri="{FF2B5EF4-FFF2-40B4-BE49-F238E27FC236}">
                <a16:creationId xmlns:a16="http://schemas.microsoft.com/office/drawing/2014/main" id="{96F2D178-22FB-4A6F-AF35-9D35B5840FCB}"/>
              </a:ext>
            </a:extLst>
          </p:cNvPr>
          <p:cNvSpPr/>
          <p:nvPr/>
        </p:nvSpPr>
        <p:spPr>
          <a:xfrm rot="5400000">
            <a:off x="106301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D3DD285B-D67A-4B5B-9CCE-A2F7AA4AD865}"/>
              </a:ext>
            </a:extLst>
          </p:cNvPr>
          <p:cNvSpPr txBox="1"/>
          <p:nvPr/>
        </p:nvSpPr>
        <p:spPr>
          <a:xfrm>
            <a:off x="10379797"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pic>
        <p:nvPicPr>
          <p:cNvPr id="96" name="Graphic 95" descr="Smiling Face with No Fill">
            <a:extLst>
              <a:ext uri="{FF2B5EF4-FFF2-40B4-BE49-F238E27FC236}">
                <a16:creationId xmlns:a16="http://schemas.microsoft.com/office/drawing/2014/main" id="{9B87D4AB-000A-4EFF-BACB-11369B0AA8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09409" y="2177672"/>
            <a:ext cx="373041" cy="373041"/>
          </a:xfrm>
          <a:prstGeom prst="rect">
            <a:avLst/>
          </a:prstGeom>
        </p:spPr>
      </p:pic>
      <p:sp>
        <p:nvSpPr>
          <p:cNvPr id="97" name="TextBox 96">
            <a:extLst>
              <a:ext uri="{FF2B5EF4-FFF2-40B4-BE49-F238E27FC236}">
                <a16:creationId xmlns:a16="http://schemas.microsoft.com/office/drawing/2014/main" id="{02F2203B-8359-4BC4-967E-21F5032E0EBC}"/>
              </a:ext>
            </a:extLst>
          </p:cNvPr>
          <p:cNvSpPr txBox="1"/>
          <p:nvPr/>
        </p:nvSpPr>
        <p:spPr>
          <a:xfrm>
            <a:off x="1155036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sp>
        <p:nvSpPr>
          <p:cNvPr id="98" name="TextBox 97">
            <a:extLst>
              <a:ext uri="{FF2B5EF4-FFF2-40B4-BE49-F238E27FC236}">
                <a16:creationId xmlns:a16="http://schemas.microsoft.com/office/drawing/2014/main" id="{B02EA2ED-BC59-4587-9AD9-2F4567231142}"/>
              </a:ext>
            </a:extLst>
          </p:cNvPr>
          <p:cNvSpPr txBox="1"/>
          <p:nvPr/>
        </p:nvSpPr>
        <p:spPr>
          <a:xfrm>
            <a:off x="7353634"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99" name="Graphic 98" descr="Winking Face with No Fill">
            <a:extLst>
              <a:ext uri="{FF2B5EF4-FFF2-40B4-BE49-F238E27FC236}">
                <a16:creationId xmlns:a16="http://schemas.microsoft.com/office/drawing/2014/main" id="{FC1D5264-CAB6-426B-9541-7D015190B02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33" y="2177672"/>
            <a:ext cx="373041" cy="373041"/>
          </a:xfrm>
          <a:prstGeom prst="rect">
            <a:avLst/>
          </a:prstGeom>
        </p:spPr>
      </p:pic>
      <p:sp>
        <p:nvSpPr>
          <p:cNvPr id="100" name="TextBox 99">
            <a:extLst>
              <a:ext uri="{FF2B5EF4-FFF2-40B4-BE49-F238E27FC236}">
                <a16:creationId xmlns:a16="http://schemas.microsoft.com/office/drawing/2014/main" id="{A8077C4C-3901-43C1-B47E-A1EF00CFB129}"/>
              </a:ext>
            </a:extLst>
          </p:cNvPr>
          <p:cNvSpPr txBox="1"/>
          <p:nvPr/>
        </p:nvSpPr>
        <p:spPr>
          <a:xfrm>
            <a:off x="10661988" y="2766888"/>
            <a:ext cx="459084" cy="243603"/>
          </a:xfrm>
          <a:prstGeom prst="rect">
            <a:avLst/>
          </a:prstGeom>
          <a:noFill/>
        </p:spPr>
        <p:txBody>
          <a:bodyPr wrap="squar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Low</a:t>
            </a:r>
          </a:p>
        </p:txBody>
      </p:sp>
      <p:sp>
        <p:nvSpPr>
          <p:cNvPr id="101" name="TextBox 100">
            <a:extLst>
              <a:ext uri="{FF2B5EF4-FFF2-40B4-BE49-F238E27FC236}">
                <a16:creationId xmlns:a16="http://schemas.microsoft.com/office/drawing/2014/main" id="{07F0CAA3-06F7-4421-8389-C6D114C12D11}"/>
              </a:ext>
            </a:extLst>
          </p:cNvPr>
          <p:cNvSpPr txBox="1"/>
          <p:nvPr/>
        </p:nvSpPr>
        <p:spPr>
          <a:xfrm>
            <a:off x="10099586" y="2766887"/>
            <a:ext cx="564373"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Normal</a:t>
            </a:r>
          </a:p>
        </p:txBody>
      </p:sp>
      <p:sp>
        <p:nvSpPr>
          <p:cNvPr id="102" name="TextBox 101">
            <a:extLst>
              <a:ext uri="{FF2B5EF4-FFF2-40B4-BE49-F238E27FC236}">
                <a16:creationId xmlns:a16="http://schemas.microsoft.com/office/drawing/2014/main" id="{1DC726BF-E178-4DE4-99A4-716FDB0542E7}"/>
              </a:ext>
            </a:extLst>
          </p:cNvPr>
          <p:cNvSpPr txBox="1"/>
          <p:nvPr/>
        </p:nvSpPr>
        <p:spPr>
          <a:xfrm>
            <a:off x="11030194" y="2766887"/>
            <a:ext cx="564373"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Normal</a:t>
            </a:r>
          </a:p>
        </p:txBody>
      </p:sp>
      <p:sp>
        <p:nvSpPr>
          <p:cNvPr id="103" name="TextBox 102">
            <a:extLst>
              <a:ext uri="{FF2B5EF4-FFF2-40B4-BE49-F238E27FC236}">
                <a16:creationId xmlns:a16="http://schemas.microsoft.com/office/drawing/2014/main" id="{AD287839-347A-4E87-A7F6-5E135DEE0B4A}"/>
              </a:ext>
            </a:extLst>
          </p:cNvPr>
          <p:cNvSpPr txBox="1"/>
          <p:nvPr/>
        </p:nvSpPr>
        <p:spPr>
          <a:xfrm>
            <a:off x="11565243" y="2766887"/>
            <a:ext cx="423769"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1" i="0" u="none" strike="noStrike" kern="1200" cap="none" spc="0" normalizeH="0" baseline="0" noProof="0">
                <a:ln>
                  <a:noFill/>
                </a:ln>
                <a:solidFill>
                  <a:prstClr val="black"/>
                </a:solidFill>
                <a:effectLst/>
                <a:uLnTx/>
                <a:uFillTx/>
                <a:latin typeface="Calibri" panose="020F0502020204030204"/>
                <a:ea typeface="+mn-ea"/>
                <a:cs typeface="+mn-cs"/>
              </a:rPr>
              <a:t>High</a:t>
            </a:r>
          </a:p>
        </p:txBody>
      </p:sp>
      <p:sp>
        <p:nvSpPr>
          <p:cNvPr id="35" name="Text Placeholder 10">
            <a:extLst>
              <a:ext uri="{FF2B5EF4-FFF2-40B4-BE49-F238E27FC236}">
                <a16:creationId xmlns:a16="http://schemas.microsoft.com/office/drawing/2014/main" id="{40DE7901-7530-487A-8BC2-E65DFFEF48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Workload importance allows you to prioritize the queries that get access to resources. </a:t>
            </a: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helps ensure that high-business value work is executed first on a busy data warehouse.</a:t>
            </a:r>
          </a:p>
        </p:txBody>
      </p:sp>
      <p:sp>
        <p:nvSpPr>
          <p:cNvPr id="36" name="Rectangle 35">
            <a:extLst>
              <a:ext uri="{FF2B5EF4-FFF2-40B4-BE49-F238E27FC236}">
                <a16:creationId xmlns:a16="http://schemas.microsoft.com/office/drawing/2014/main" id="{AD70ACC5-1BFD-4ABB-B571-75D378045C86}"/>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450387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50"/>
                                        <p:tgtEl>
                                          <p:spTgt spid="4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250"/>
                                        <p:tgtEl>
                                          <p:spTgt spid="83"/>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250"/>
                                        <p:tgtEl>
                                          <p:spTgt spid="84"/>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250"/>
                                        <p:tgtEl>
                                          <p:spTgt spid="85"/>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250"/>
                                        <p:tgtEl>
                                          <p:spTgt spid="86"/>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fade">
                                      <p:cBhvr>
                                        <p:cTn id="31" dur="250"/>
                                        <p:tgtEl>
                                          <p:spTgt spid="8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250"/>
                                        <p:tgtEl>
                                          <p:spTgt spid="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250"/>
                                        <p:tgtEl>
                                          <p:spTgt spid="44"/>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250"/>
                                        <p:tgtEl>
                                          <p:spTgt spid="45"/>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250"/>
                                        <p:tgtEl>
                                          <p:spTgt spid="88"/>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250"/>
                                        <p:tgtEl>
                                          <p:spTgt spid="42"/>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250"/>
                                        <p:tgtEl>
                                          <p:spTgt spid="43"/>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250"/>
                                        <p:tgtEl>
                                          <p:spTgt spid="90"/>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250"/>
                                        <p:tgtEl>
                                          <p:spTgt spid="4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250"/>
                                        <p:tgtEl>
                                          <p:spTgt spid="82"/>
                                        </p:tgtEl>
                                      </p:cBhvr>
                                    </p:animEffect>
                                  </p:childTnLst>
                                </p:cTn>
                              </p:par>
                            </p:childTnLst>
                          </p:cTn>
                        </p:par>
                        <p:par>
                          <p:cTn id="65" fill="hold">
                            <p:stCondLst>
                              <p:cond delay="3250"/>
                            </p:stCondLst>
                            <p:childTnLst>
                              <p:par>
                                <p:cTn id="66" presetID="10" presetClass="entr" presetSubtype="0" fill="hold" grpId="0" nodeType="after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fade">
                                      <p:cBhvr>
                                        <p:cTn id="68" dur="500"/>
                                        <p:tgtEl>
                                          <p:spTgt spid="97"/>
                                        </p:tgtEl>
                                      </p:cBhvr>
                                    </p:animEffect>
                                  </p:childTnLst>
                                </p:cTn>
                              </p:par>
                              <p:par>
                                <p:cTn id="69" presetID="10" presetClass="entr" presetSubtype="0" fill="hold"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500"/>
                                        <p:tgtEl>
                                          <p:spTgt spid="96"/>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96"/>
                                        </p:tgtEl>
                                      </p:cBhvr>
                                    </p:animEffect>
                                    <p:animScale>
                                      <p:cBhvr>
                                        <p:cTn id="74" dur="250" autoRev="1" fill="hold"/>
                                        <p:tgtEl>
                                          <p:spTgt spid="96"/>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01"/>
                                        </p:tgtEl>
                                        <p:attrNameLst>
                                          <p:attrName>style.visibility</p:attrName>
                                        </p:attrNameLst>
                                      </p:cBhvr>
                                      <p:to>
                                        <p:strVal val="visible"/>
                                      </p:to>
                                    </p:set>
                                    <p:animEffect transition="in" filter="fade">
                                      <p:cBhvr>
                                        <p:cTn id="79" dur="500"/>
                                        <p:tgtEl>
                                          <p:spTgt spid="101"/>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fade">
                                      <p:cBhvr>
                                        <p:cTn id="87" dur="500"/>
                                        <p:tgtEl>
                                          <p:spTgt spid="102"/>
                                        </p:tgtEl>
                                      </p:cBhvr>
                                    </p:animEffect>
                                  </p:childTnLst>
                                </p:cTn>
                              </p:par>
                            </p:childTnLst>
                          </p:cTn>
                        </p:par>
                        <p:par>
                          <p:cTn id="88" fill="hold">
                            <p:stCondLst>
                              <p:cond delay="1500"/>
                            </p:stCondLst>
                            <p:childTnLst>
                              <p:par>
                                <p:cTn id="89" presetID="10" presetClass="entr" presetSubtype="0" fill="hold" grpId="0" nodeType="afterEffect">
                                  <p:stCondLst>
                                    <p:cond delay="0"/>
                                  </p:stCondLst>
                                  <p:childTnLst>
                                    <p:set>
                                      <p:cBhvr>
                                        <p:cTn id="90" dur="1" fill="hold">
                                          <p:stCondLst>
                                            <p:cond delay="0"/>
                                          </p:stCondLst>
                                        </p:cTn>
                                        <p:tgtEl>
                                          <p:spTgt spid="103"/>
                                        </p:tgtEl>
                                        <p:attrNameLst>
                                          <p:attrName>style.visibility</p:attrName>
                                        </p:attrNameLst>
                                      </p:cBhvr>
                                      <p:to>
                                        <p:strVal val="visible"/>
                                      </p:to>
                                    </p:set>
                                    <p:animEffect transition="in" filter="fade">
                                      <p:cBhvr>
                                        <p:cTn id="91" dur="1000"/>
                                        <p:tgtEl>
                                          <p:spTgt spid="103"/>
                                        </p:tgtEl>
                                      </p:cBhvr>
                                    </p:animEffect>
                                  </p:childTnLst>
                                </p:cTn>
                              </p:par>
                            </p:childTnLst>
                          </p:cTn>
                        </p:par>
                        <p:par>
                          <p:cTn id="92" fill="hold">
                            <p:stCondLst>
                              <p:cond delay="2500"/>
                            </p:stCondLst>
                            <p:childTnLst>
                              <p:par>
                                <p:cTn id="93" presetID="26" presetClass="emph" presetSubtype="0" fill="hold" grpId="1" nodeType="afterEffect">
                                  <p:stCondLst>
                                    <p:cond delay="0"/>
                                  </p:stCondLst>
                                  <p:childTnLst>
                                    <p:animEffect transition="out" filter="fade">
                                      <p:cBhvr>
                                        <p:cTn id="94" dur="1000" tmFilter="0, 0; .2, .5; .8, .5; 1, 0"/>
                                        <p:tgtEl>
                                          <p:spTgt spid="103"/>
                                        </p:tgtEl>
                                      </p:cBhvr>
                                    </p:animEffect>
                                    <p:animScale>
                                      <p:cBhvr>
                                        <p:cTn id="95" dur="500" autoRev="1" fill="hold"/>
                                        <p:tgtEl>
                                          <p:spTgt spid="103"/>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26" presetClass="emph" presetSubtype="0" fill="hold" grpId="1" nodeType="clickEffect">
                                  <p:stCondLst>
                                    <p:cond delay="0"/>
                                  </p:stCondLst>
                                  <p:childTnLst>
                                    <p:animEffect transition="out" filter="fade">
                                      <p:cBhvr>
                                        <p:cTn id="99" dur="500" tmFilter="0, 0; .2, .5; .8, .5; 1, 0"/>
                                        <p:tgtEl>
                                          <p:spTgt spid="83"/>
                                        </p:tgtEl>
                                      </p:cBhvr>
                                    </p:animEffect>
                                    <p:animScale>
                                      <p:cBhvr>
                                        <p:cTn id="100" dur="250" autoRev="1" fill="hold"/>
                                        <p:tgtEl>
                                          <p:spTgt spid="83"/>
                                        </p:tgtEl>
                                      </p:cBhvr>
                                      <p:by x="105000" y="105000"/>
                                    </p:animScale>
                                  </p:childTnLst>
                                </p:cTn>
                              </p:par>
                            </p:childTnLst>
                          </p:cTn>
                        </p:par>
                        <p:par>
                          <p:cTn id="101" fill="hold">
                            <p:stCondLst>
                              <p:cond delay="500"/>
                            </p:stCondLst>
                            <p:childTnLst>
                              <p:par>
                                <p:cTn id="102" presetID="10" presetClass="exit" presetSubtype="0" fill="hold" grpId="2" nodeType="afterEffect">
                                  <p:stCondLst>
                                    <p:cond delay="0"/>
                                  </p:stCondLst>
                                  <p:childTnLst>
                                    <p:animEffect transition="out" filter="fade">
                                      <p:cBhvr>
                                        <p:cTn id="103" dur="1000"/>
                                        <p:tgtEl>
                                          <p:spTgt spid="83"/>
                                        </p:tgtEl>
                                      </p:cBhvr>
                                    </p:animEffect>
                                    <p:set>
                                      <p:cBhvr>
                                        <p:cTn id="104" dur="1" fill="hold">
                                          <p:stCondLst>
                                            <p:cond delay="999"/>
                                          </p:stCondLst>
                                        </p:cTn>
                                        <p:tgtEl>
                                          <p:spTgt spid="83"/>
                                        </p:tgtEl>
                                        <p:attrNameLst>
                                          <p:attrName>style.visibility</p:attrName>
                                        </p:attrNameLst>
                                      </p:cBhvr>
                                      <p:to>
                                        <p:strVal val="hidden"/>
                                      </p:to>
                                    </p:set>
                                  </p:childTnLst>
                                </p:cTn>
                              </p:par>
                            </p:childTnLst>
                          </p:cTn>
                        </p:par>
                        <p:par>
                          <p:cTn id="105" fill="hold">
                            <p:stCondLst>
                              <p:cond delay="1500"/>
                            </p:stCondLst>
                            <p:childTnLst>
                              <p:par>
                                <p:cTn id="106" presetID="26" presetClass="emph" presetSubtype="0" fill="hold" nodeType="afterEffect">
                                  <p:stCondLst>
                                    <p:cond delay="0"/>
                                  </p:stCondLst>
                                  <p:childTnLst>
                                    <p:animEffect transition="out" filter="fade">
                                      <p:cBhvr>
                                        <p:cTn id="107" dur="1000" tmFilter="0, 0; .2, .5; .8, .5; 1, 0"/>
                                        <p:tgtEl>
                                          <p:spTgt spid="91"/>
                                        </p:tgtEl>
                                      </p:cBhvr>
                                    </p:animEffect>
                                    <p:animScale>
                                      <p:cBhvr>
                                        <p:cTn id="108" dur="500" autoRev="1" fill="hold"/>
                                        <p:tgtEl>
                                          <p:spTgt spid="91"/>
                                        </p:tgtEl>
                                      </p:cBhvr>
                                      <p:by x="105000" y="105000"/>
                                    </p:animScale>
                                  </p:childTnLst>
                                </p:cTn>
                              </p:par>
                            </p:childTnLst>
                          </p:cTn>
                        </p:par>
                        <p:par>
                          <p:cTn id="109" fill="hold">
                            <p:stCondLst>
                              <p:cond delay="2500"/>
                            </p:stCondLst>
                            <p:childTnLst>
                              <p:par>
                                <p:cTn id="110" presetID="1" presetClass="exit" presetSubtype="0" fill="hold" grpId="1" nodeType="afterEffect">
                                  <p:stCondLst>
                                    <p:cond delay="0"/>
                                  </p:stCondLst>
                                  <p:childTnLst>
                                    <p:set>
                                      <p:cBhvr>
                                        <p:cTn id="111" dur="1" fill="hold">
                                          <p:stCondLst>
                                            <p:cond delay="0"/>
                                          </p:stCondLst>
                                        </p:cTn>
                                        <p:tgtEl>
                                          <p:spTgt spid="97"/>
                                        </p:tgtEl>
                                        <p:attrNameLst>
                                          <p:attrName>style.visibility</p:attrName>
                                        </p:attrNameLst>
                                      </p:cBhvr>
                                      <p:to>
                                        <p:strVal val="hidden"/>
                                      </p:to>
                                    </p:set>
                                  </p:childTnLst>
                                </p:cTn>
                              </p:par>
                            </p:childTnLst>
                          </p:cTn>
                        </p:par>
                        <p:par>
                          <p:cTn id="112" fill="hold">
                            <p:stCondLst>
                              <p:cond delay="2500"/>
                            </p:stCondLst>
                            <p:childTnLst>
                              <p:par>
                                <p:cTn id="113" presetID="1" presetClass="exit" presetSubtype="0" fill="hold" nodeType="afterEffect">
                                  <p:stCondLst>
                                    <p:cond delay="0"/>
                                  </p:stCondLst>
                                  <p:childTnLst>
                                    <p:set>
                                      <p:cBhvr>
                                        <p:cTn id="114" dur="1" fill="hold">
                                          <p:stCondLst>
                                            <p:cond delay="0"/>
                                          </p:stCondLst>
                                        </p:cTn>
                                        <p:tgtEl>
                                          <p:spTgt spid="96"/>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103"/>
                                        </p:tgtEl>
                                        <p:attrNameLst>
                                          <p:attrName>style.visibility</p:attrName>
                                        </p:attrNameLst>
                                      </p:cBhvr>
                                      <p:to>
                                        <p:strVal val="hidden"/>
                                      </p:to>
                                    </p:set>
                                  </p:childTnLst>
                                </p:cTn>
                              </p:par>
                            </p:childTnLst>
                          </p:cTn>
                        </p:par>
                        <p:par>
                          <p:cTn id="117" fill="hold">
                            <p:stCondLst>
                              <p:cond delay="2500"/>
                            </p:stCondLst>
                            <p:childTnLst>
                              <p:par>
                                <p:cTn id="118" presetID="37" presetClass="path" presetSubtype="0" accel="50000" decel="50000" fill="hold" grpId="1" nodeType="afterEffect">
                                  <p:stCondLst>
                                    <p:cond delay="0"/>
                                  </p:stCondLst>
                                  <p:childTnLst>
                                    <p:animMotion origin="layout" path="M 2.29167E-6 0.00023 L -0.09063 -0.11736 C -0.10951 -0.14398 -0.13776 -0.1581 -0.16758 -0.1581 C -0.2013 -0.1581 -0.22839 -0.14398 -0.24727 -0.11736 L -0.33776 0.00023 " pathEditMode="relative" rAng="0" ptsTypes="AAAAA">
                                      <p:cBhvr>
                                        <p:cTn id="119" dur="2000" fill="hold"/>
                                        <p:tgtEl>
                                          <p:spTgt spid="90"/>
                                        </p:tgtEl>
                                        <p:attrNameLst>
                                          <p:attrName>ppt_x</p:attrName>
                                          <p:attrName>ppt_y</p:attrName>
                                        </p:attrNameLst>
                                      </p:cBhvr>
                                      <p:rCtr x="-16888" y="-7917"/>
                                    </p:animMotion>
                                  </p:childTnLst>
                                </p:cTn>
                              </p:par>
                            </p:childTnLst>
                          </p:cTn>
                        </p:par>
                        <p:par>
                          <p:cTn id="120" fill="hold">
                            <p:stCondLst>
                              <p:cond delay="4500"/>
                            </p:stCondLst>
                            <p:childTnLst>
                              <p:par>
                                <p:cTn id="121" presetID="1" presetClass="entr" presetSubtype="0" fill="hold" grpId="0" nodeType="afterEffect">
                                  <p:stCondLst>
                                    <p:cond delay="0"/>
                                  </p:stCondLst>
                                  <p:childTnLst>
                                    <p:set>
                                      <p:cBhvr>
                                        <p:cTn id="122" dur="1" fill="hold">
                                          <p:stCondLst>
                                            <p:cond delay="0"/>
                                          </p:stCondLst>
                                        </p:cTn>
                                        <p:tgtEl>
                                          <p:spTgt spid="93"/>
                                        </p:tgtEl>
                                        <p:attrNameLst>
                                          <p:attrName>style.visibility</p:attrName>
                                        </p:attrNameLst>
                                      </p:cBhvr>
                                      <p:to>
                                        <p:strVal val="visible"/>
                                      </p:to>
                                    </p:set>
                                  </p:childTnLst>
                                </p:cTn>
                              </p:par>
                            </p:childTnLst>
                          </p:cTn>
                        </p:par>
                        <p:par>
                          <p:cTn id="123" fill="hold">
                            <p:stCondLst>
                              <p:cond delay="4500"/>
                            </p:stCondLst>
                            <p:childTnLst>
                              <p:par>
                                <p:cTn id="124" presetID="10" presetClass="entr" presetSubtype="0" fill="hold" grpId="0" nodeType="afterEffect">
                                  <p:stCondLst>
                                    <p:cond delay="0"/>
                                  </p:stCondLst>
                                  <p:childTnLst>
                                    <p:set>
                                      <p:cBhvr>
                                        <p:cTn id="125" dur="1" fill="hold">
                                          <p:stCondLst>
                                            <p:cond delay="0"/>
                                          </p:stCondLst>
                                        </p:cTn>
                                        <p:tgtEl>
                                          <p:spTgt spid="94"/>
                                        </p:tgtEl>
                                        <p:attrNameLst>
                                          <p:attrName>style.visibility</p:attrName>
                                        </p:attrNameLst>
                                      </p:cBhvr>
                                      <p:to>
                                        <p:strVal val="visible"/>
                                      </p:to>
                                    </p:set>
                                    <p:animEffect transition="in" filter="fade">
                                      <p:cBhvr>
                                        <p:cTn id="126" dur="500"/>
                                        <p:tgtEl>
                                          <p:spTgt spid="9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5"/>
                                        </p:tgtEl>
                                        <p:attrNameLst>
                                          <p:attrName>style.visibility</p:attrName>
                                        </p:attrNameLst>
                                      </p:cBhvr>
                                      <p:to>
                                        <p:strVal val="visible"/>
                                      </p:to>
                                    </p:set>
                                    <p:animEffect transition="in" filter="fade">
                                      <p:cBhvr>
                                        <p:cTn id="129" dur="500"/>
                                        <p:tgtEl>
                                          <p:spTgt spid="95"/>
                                        </p:tgtEl>
                                      </p:cBhvr>
                                    </p:animEffect>
                                  </p:childTnLst>
                                </p:cTn>
                              </p:par>
                              <p:par>
                                <p:cTn id="130" presetID="10" presetClass="entr" presetSubtype="0" fill="hold" nodeType="withEffect">
                                  <p:stCondLst>
                                    <p:cond delay="0"/>
                                  </p:stCondLst>
                                  <p:childTnLst>
                                    <p:set>
                                      <p:cBhvr>
                                        <p:cTn id="131" dur="1" fill="hold">
                                          <p:stCondLst>
                                            <p:cond delay="0"/>
                                          </p:stCondLst>
                                        </p:cTn>
                                        <p:tgtEl>
                                          <p:spTgt spid="99"/>
                                        </p:tgtEl>
                                        <p:attrNameLst>
                                          <p:attrName>style.visibility</p:attrName>
                                        </p:attrNameLst>
                                      </p:cBhvr>
                                      <p:to>
                                        <p:strVal val="visible"/>
                                      </p:to>
                                    </p:set>
                                    <p:animEffect transition="in" filter="fade">
                                      <p:cBhvr>
                                        <p:cTn id="132" dur="500"/>
                                        <p:tgtEl>
                                          <p:spTgt spid="9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8"/>
                                        </p:tgtEl>
                                        <p:attrNameLst>
                                          <p:attrName>style.visibility</p:attrName>
                                        </p:attrNameLst>
                                      </p:cBhvr>
                                      <p:to>
                                        <p:strVal val="visible"/>
                                      </p:to>
                                    </p:set>
                                    <p:animEffect transition="in" filter="fade">
                                      <p:cBhvr>
                                        <p:cTn id="135" dur="500"/>
                                        <p:tgtEl>
                                          <p:spTgt spid="98"/>
                                        </p:tgtEl>
                                      </p:cBhvr>
                                    </p:animEffect>
                                  </p:childTnLst>
                                </p:cTn>
                              </p:par>
                              <p:par>
                                <p:cTn id="136" presetID="1" presetClass="exit" presetSubtype="0" fill="hold" grpId="1" nodeType="withEffect">
                                  <p:stCondLst>
                                    <p:cond delay="0"/>
                                  </p:stCondLst>
                                  <p:childTnLst>
                                    <p:set>
                                      <p:cBhvr>
                                        <p:cTn id="137" dur="1" fill="hold">
                                          <p:stCondLst>
                                            <p:cond delay="0"/>
                                          </p:stCondLst>
                                        </p:cTn>
                                        <p:tgtEl>
                                          <p:spTgt spid="46"/>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p:bldP spid="46" grpId="0" animBg="1"/>
      <p:bldP spid="46" grpId="1" animBg="1"/>
      <p:bldP spid="82" grpId="0"/>
      <p:bldP spid="82" grpId="1"/>
      <p:bldP spid="83" grpId="0" animBg="1"/>
      <p:bldP spid="83" grpId="1" animBg="1"/>
      <p:bldP spid="83" grpId="2" animBg="1"/>
      <p:bldP spid="84" grpId="0" animBg="1"/>
      <p:bldP spid="85" grpId="0" animBg="1"/>
      <p:bldP spid="86" grpId="0" animBg="1"/>
      <p:bldP spid="87" grpId="0" animBg="1"/>
      <p:bldP spid="88" grpId="0" animBg="1"/>
      <p:bldP spid="89" grpId="0" animBg="1"/>
      <p:bldP spid="90" grpId="0" animBg="1"/>
      <p:bldP spid="90" grpId="1" animBg="1"/>
      <p:bldP spid="93" grpId="0" animBg="1"/>
      <p:bldP spid="94" grpId="0" animBg="1"/>
      <p:bldP spid="95" grpId="0"/>
      <p:bldP spid="97" grpId="0"/>
      <p:bldP spid="97" grpId="1"/>
      <p:bldP spid="98" grpId="0"/>
      <p:bldP spid="100" grpId="0"/>
      <p:bldP spid="101" grpId="0"/>
      <p:bldP spid="102" grpId="0"/>
      <p:bldP spid="103" grpId="0"/>
      <p:bldP spid="103" grpId="1"/>
      <p:bldP spid="103"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isolation (Preview)</a:t>
            </a: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5290874"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Isolation allocates fixed resources to workloads within a data warehouse. These limits are strictly enforced for memory, and only enforced under load for CPU and IO.</a:t>
            </a:r>
          </a:p>
        </p:txBody>
      </p:sp>
      <p:sp>
        <p:nvSpPr>
          <p:cNvPr id="2" name="Rectangle 1">
            <a:extLst>
              <a:ext uri="{FF2B5EF4-FFF2-40B4-BE49-F238E27FC236}">
                <a16:creationId xmlns:a16="http://schemas.microsoft.com/office/drawing/2014/main" id="{D1364C19-EA03-4CEA-A07C-164FA8AE721D}"/>
              </a:ext>
            </a:extLst>
          </p:cNvPr>
          <p:cNvSpPr/>
          <p:nvPr/>
        </p:nvSpPr>
        <p:spPr>
          <a:xfrm>
            <a:off x="6105195" y="1571996"/>
            <a:ext cx="6217356" cy="2111133"/>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group_name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MIN_PERCENTAGE_RESOURCE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value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CAP_PERCENTAGE_RESOURCE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value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MAX_CONCURRENCY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value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1202832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2019936"/>
            <a:ext cx="5486399" cy="2954655"/>
          </a:xfrm>
          <a:solidFill>
            <a:schemeClr val="bg1"/>
          </a:solidFill>
        </p:spPr>
        <p:txBody>
          <a:bodyPr/>
          <a:lstStyle/>
          <a:p>
            <a:pPr algn="ctr"/>
            <a:r>
              <a:rPr lang="en-US" sz="4000" dirty="0"/>
              <a:t>DW Creation Framework</a:t>
            </a:r>
            <a:br>
              <a:rPr lang="en-US" sz="4000" dirty="0"/>
            </a:br>
            <a:r>
              <a:rPr lang="en-US" sz="4000" dirty="0"/>
              <a:t>Architecture Decisions</a:t>
            </a:r>
            <a:br>
              <a:rPr lang="en-US" sz="4000" dirty="0"/>
            </a:br>
            <a:br>
              <a:rPr lang="en-US" sz="4000" dirty="0"/>
            </a:br>
            <a:r>
              <a:rPr lang="en-US" sz="4000" dirty="0"/>
              <a:t>“Improve your probability of Success!!!!!”</a:t>
            </a:r>
          </a:p>
        </p:txBody>
      </p:sp>
      <p:sp>
        <p:nvSpPr>
          <p:cNvPr id="3" name="Picture Placeholder 2">
            <a:extLst>
              <a:ext uri="{FF2B5EF4-FFF2-40B4-BE49-F238E27FC236}">
                <a16:creationId xmlns:a16="http://schemas.microsoft.com/office/drawing/2014/main" id="{E4BE36AC-207D-4228-9CC8-094CD0A8BD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5586113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Hub &amp; Spoke Architecture for Analytics (BI) </a:t>
            </a:r>
          </a:p>
        </p:txBody>
      </p:sp>
      <p:sp>
        <p:nvSpPr>
          <p:cNvPr id="260" name="Rectangle 259">
            <a:extLst>
              <a:ext uri="{FF2B5EF4-FFF2-40B4-BE49-F238E27FC236}">
                <a16:creationId xmlns:a16="http://schemas.microsoft.com/office/drawing/2014/main" id="{2FED0D61-8F69-4B0A-BABA-1D4276ABF84C}"/>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261" name="Group 260">
            <a:extLst>
              <a:ext uri="{FF2B5EF4-FFF2-40B4-BE49-F238E27FC236}">
                <a16:creationId xmlns:a16="http://schemas.microsoft.com/office/drawing/2014/main" id="{C86EAB6D-2E17-466A-AB96-63A0AA3CCFB2}"/>
              </a:ext>
            </a:extLst>
          </p:cNvPr>
          <p:cNvGrpSpPr/>
          <p:nvPr/>
        </p:nvGrpSpPr>
        <p:grpSpPr>
          <a:xfrm>
            <a:off x="8887659" y="3462896"/>
            <a:ext cx="540678" cy="530968"/>
            <a:chOff x="2549926" y="1227604"/>
            <a:chExt cx="5177116" cy="5084148"/>
          </a:xfrm>
        </p:grpSpPr>
        <p:sp>
          <p:nvSpPr>
            <p:cNvPr id="262" name="Freeform: Shape 821">
              <a:extLst>
                <a:ext uri="{FF2B5EF4-FFF2-40B4-BE49-F238E27FC236}">
                  <a16:creationId xmlns:a16="http://schemas.microsoft.com/office/drawing/2014/main" id="{1C350012-83BF-4F5E-B5BB-960547DD00DA}"/>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C5F10-581A-4791-89C3-D2BD7A798407}"/>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8813922-ABC8-440B-89B1-1C757DF7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175A45D-430A-4374-91A2-F737F0D356CB}"/>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D78E5FA-611F-46C4-96FA-FE2A4512F6E0}"/>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4703E2DF-1870-4734-891D-F510EEABD9B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8841FAF6-BBC1-49D9-BC7A-726AA36CB849}"/>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Cylinder 828">
              <a:extLst>
                <a:ext uri="{FF2B5EF4-FFF2-40B4-BE49-F238E27FC236}">
                  <a16:creationId xmlns:a16="http://schemas.microsoft.com/office/drawing/2014/main" id="{2C71583C-A581-4156-8102-EF42925AE9A1}"/>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EA6A537B-325F-43FC-B842-3B24469B9110}"/>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C0A93A-E454-40D3-BC7C-B4B1624A5B25}"/>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44" name="Group 243">
            <a:extLst>
              <a:ext uri="{FF2B5EF4-FFF2-40B4-BE49-F238E27FC236}">
                <a16:creationId xmlns:a16="http://schemas.microsoft.com/office/drawing/2014/main" id="{F842630B-61F1-4DB7-8AAE-88C9EEDD7AC2}"/>
              </a:ext>
            </a:extLst>
          </p:cNvPr>
          <p:cNvGrpSpPr/>
          <p:nvPr/>
        </p:nvGrpSpPr>
        <p:grpSpPr>
          <a:xfrm>
            <a:off x="229916" y="1938542"/>
            <a:ext cx="1579838" cy="865044"/>
            <a:chOff x="263999" y="4368454"/>
            <a:chExt cx="1549001" cy="848159"/>
          </a:xfrm>
        </p:grpSpPr>
        <p:grpSp>
          <p:nvGrpSpPr>
            <p:cNvPr id="245" name="Group 244">
              <a:extLst>
                <a:ext uri="{FF2B5EF4-FFF2-40B4-BE49-F238E27FC236}">
                  <a16:creationId xmlns:a16="http://schemas.microsoft.com/office/drawing/2014/main" id="{AE1AF868-4ACC-4D7E-9DD0-02BF964945C5}"/>
                </a:ext>
              </a:extLst>
            </p:cNvPr>
            <p:cNvGrpSpPr/>
            <p:nvPr/>
          </p:nvGrpSpPr>
          <p:grpSpPr>
            <a:xfrm>
              <a:off x="816403" y="4368454"/>
              <a:ext cx="444192" cy="386556"/>
              <a:chOff x="1777107" y="1240971"/>
              <a:chExt cx="1471494" cy="1280568"/>
            </a:xfrm>
          </p:grpSpPr>
          <p:sp>
            <p:nvSpPr>
              <p:cNvPr id="247" name="Freeform 18">
                <a:extLst>
                  <a:ext uri="{FF2B5EF4-FFF2-40B4-BE49-F238E27FC236}">
                    <a16:creationId xmlns:a16="http://schemas.microsoft.com/office/drawing/2014/main" id="{75B06F20-6E8C-4AFC-AC32-283669F1515E}"/>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Line 19">
                <a:extLst>
                  <a:ext uri="{FF2B5EF4-FFF2-40B4-BE49-F238E27FC236}">
                    <a16:creationId xmlns:a16="http://schemas.microsoft.com/office/drawing/2014/main" id="{251C0657-E223-43B8-900F-5A7DFF366DDB}"/>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0">
                <a:extLst>
                  <a:ext uri="{FF2B5EF4-FFF2-40B4-BE49-F238E27FC236}">
                    <a16:creationId xmlns:a16="http://schemas.microsoft.com/office/drawing/2014/main" id="{132E21C2-B60C-4510-BF3D-EA9B6BD4D298}"/>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Freeform 21">
                <a:extLst>
                  <a:ext uri="{FF2B5EF4-FFF2-40B4-BE49-F238E27FC236}">
                    <a16:creationId xmlns:a16="http://schemas.microsoft.com/office/drawing/2014/main" id="{99A35862-DCC2-4BF7-B8AD-D2BB2171B87D}"/>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1" name="Line 22">
                <a:extLst>
                  <a:ext uri="{FF2B5EF4-FFF2-40B4-BE49-F238E27FC236}">
                    <a16:creationId xmlns:a16="http://schemas.microsoft.com/office/drawing/2014/main" id="{97B66EFB-99F4-4475-8AE0-CC096E246EB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Freeform 23">
                <a:extLst>
                  <a:ext uri="{FF2B5EF4-FFF2-40B4-BE49-F238E27FC236}">
                    <a16:creationId xmlns:a16="http://schemas.microsoft.com/office/drawing/2014/main" id="{571B4779-3827-466A-BB9A-3B94F41DFBDC}"/>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3" name="Freeform 24">
                <a:extLst>
                  <a:ext uri="{FF2B5EF4-FFF2-40B4-BE49-F238E27FC236}">
                    <a16:creationId xmlns:a16="http://schemas.microsoft.com/office/drawing/2014/main" id="{8909A01F-9804-4D2A-9433-ADA532473D9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4" name="Line 25">
                <a:extLst>
                  <a:ext uri="{FF2B5EF4-FFF2-40B4-BE49-F238E27FC236}">
                    <a16:creationId xmlns:a16="http://schemas.microsoft.com/office/drawing/2014/main" id="{F382F39C-1CBE-44D8-872C-269A0C975959}"/>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5" name="Line 26">
                <a:extLst>
                  <a:ext uri="{FF2B5EF4-FFF2-40B4-BE49-F238E27FC236}">
                    <a16:creationId xmlns:a16="http://schemas.microsoft.com/office/drawing/2014/main" id="{C6151A83-8EA8-4668-9427-928B7A804D7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6" name="Line 27">
                <a:extLst>
                  <a:ext uri="{FF2B5EF4-FFF2-40B4-BE49-F238E27FC236}">
                    <a16:creationId xmlns:a16="http://schemas.microsoft.com/office/drawing/2014/main" id="{364696B2-2F72-4100-9578-63909423175C}"/>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7" name="Line 28">
                <a:extLst>
                  <a:ext uri="{FF2B5EF4-FFF2-40B4-BE49-F238E27FC236}">
                    <a16:creationId xmlns:a16="http://schemas.microsoft.com/office/drawing/2014/main" id="{34E999FF-F07E-43BA-AE2F-760487818B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46" name="TextBox 245">
              <a:extLst>
                <a:ext uri="{FF2B5EF4-FFF2-40B4-BE49-F238E27FC236}">
                  <a16:creationId xmlns:a16="http://schemas.microsoft.com/office/drawing/2014/main" id="{9A2A6AAE-E94D-4139-A763-4E47141D072E}"/>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87" name="Rectangle 286">
            <a:extLst>
              <a:ext uri="{FF2B5EF4-FFF2-40B4-BE49-F238E27FC236}">
                <a16:creationId xmlns:a16="http://schemas.microsoft.com/office/drawing/2014/main" id="{B77DDD68-CDC0-4E6B-AB32-A9D14D993FE3}"/>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2241"/>
          </a:xfrm>
          <a:prstGeom prst="rect">
            <a:avLst/>
          </a:prstGeom>
        </p:spPr>
        <p:txBody>
          <a:bodyPr wrap="square">
            <a:spAutoFit/>
          </a:bodyPr>
          <a:lstStyle/>
          <a:p>
            <a:pPr algn="ctr" defTabSz="932597">
              <a:spcAft>
                <a:spcPts val="306"/>
              </a:spcAft>
              <a:buSzPct val="90000"/>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and Azure Data Lake in various layers to allow customers a truly customized solution.</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50804" y="5053385"/>
            <a:ext cx="558124" cy="434540"/>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CB953BD-DC44-4E38-8F45-A43363FBF6BA}"/>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29B87170-7D02-45E1-8952-9D6F22A8B007}"/>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D20F0C1E-13E3-4A2A-801B-A03D9E80E8F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57E81677-4CFB-4F61-B43D-D66A9DBEB092}"/>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6" name="Straight Arrow Connector 195">
            <a:extLst>
              <a:ext uri="{FF2B5EF4-FFF2-40B4-BE49-F238E27FC236}">
                <a16:creationId xmlns:a16="http://schemas.microsoft.com/office/drawing/2014/main" id="{3F4FA4FF-2B99-43E0-B5CA-C67BB099FDD1}"/>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EA1984B-1EAC-43ED-8571-36EF15A0F54D}"/>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201" name="Rectangle 200">
            <a:extLst>
              <a:ext uri="{FF2B5EF4-FFF2-40B4-BE49-F238E27FC236}">
                <a16:creationId xmlns:a16="http://schemas.microsoft.com/office/drawing/2014/main" id="{148CD9DC-D4E3-40CB-A6BA-41EC3F9380C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sp>
        <p:nvSpPr>
          <p:cNvPr id="127" name="Rectangle 126">
            <a:extLst>
              <a:ext uri="{FF2B5EF4-FFF2-40B4-BE49-F238E27FC236}">
                <a16:creationId xmlns:a16="http://schemas.microsoft.com/office/drawing/2014/main" id="{89135538-21B4-419B-8C6D-E9A33A6EE1DA}"/>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9" name="Group 128">
            <a:extLst>
              <a:ext uri="{FF2B5EF4-FFF2-40B4-BE49-F238E27FC236}">
                <a16:creationId xmlns:a16="http://schemas.microsoft.com/office/drawing/2014/main" id="{543FF9DE-91E5-4457-8243-7F1A68923402}"/>
              </a:ext>
            </a:extLst>
          </p:cNvPr>
          <p:cNvGrpSpPr/>
          <p:nvPr/>
        </p:nvGrpSpPr>
        <p:grpSpPr>
          <a:xfrm>
            <a:off x="7301810" y="2084774"/>
            <a:ext cx="416412" cy="339739"/>
            <a:chOff x="5818113" y="2550840"/>
            <a:chExt cx="529278" cy="431824"/>
          </a:xfrm>
        </p:grpSpPr>
        <p:sp>
          <p:nvSpPr>
            <p:cNvPr id="130" name="Diamond 129">
              <a:extLst>
                <a:ext uri="{FF2B5EF4-FFF2-40B4-BE49-F238E27FC236}">
                  <a16:creationId xmlns:a16="http://schemas.microsoft.com/office/drawing/2014/main" id="{263E698E-41D2-4F47-ABA5-6672C5FA8DF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DB8D71C9-1D17-4A1A-B3D2-834178C160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2" name="Picture 131">
            <a:extLst>
              <a:ext uri="{FF2B5EF4-FFF2-40B4-BE49-F238E27FC236}">
                <a16:creationId xmlns:a16="http://schemas.microsoft.com/office/drawing/2014/main" id="{4CACDCA8-6DA1-438E-9CA8-C97BC506BA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133" name="Picture 2">
            <a:extLst>
              <a:ext uri="{FF2B5EF4-FFF2-40B4-BE49-F238E27FC236}">
                <a16:creationId xmlns:a16="http://schemas.microsoft.com/office/drawing/2014/main" id="{F5149BBE-9A5E-4CBC-9763-CC73D938598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5A3B3510-E0B6-4E1C-A280-F130895B5981}"/>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150" name="TextBox 149">
            <a:extLst>
              <a:ext uri="{FF2B5EF4-FFF2-40B4-BE49-F238E27FC236}">
                <a16:creationId xmlns:a16="http://schemas.microsoft.com/office/drawing/2014/main" id="{D1A8E2C0-04A2-4D5E-BBA3-23C76F7EBA4D}"/>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95E30767-6B2F-4E48-B13E-9B5A3AE6647C}"/>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2" name="Group 151">
            <a:extLst>
              <a:ext uri="{FF2B5EF4-FFF2-40B4-BE49-F238E27FC236}">
                <a16:creationId xmlns:a16="http://schemas.microsoft.com/office/drawing/2014/main" id="{4093C744-F9FA-4AE2-9F78-CDE226C614F9}"/>
              </a:ext>
            </a:extLst>
          </p:cNvPr>
          <p:cNvGrpSpPr/>
          <p:nvPr/>
        </p:nvGrpSpPr>
        <p:grpSpPr>
          <a:xfrm>
            <a:off x="878237" y="4234796"/>
            <a:ext cx="252652" cy="373340"/>
            <a:chOff x="9362108" y="1989394"/>
            <a:chExt cx="1356127" cy="2003921"/>
          </a:xfrm>
        </p:grpSpPr>
        <p:sp>
          <p:nvSpPr>
            <p:cNvPr id="153" name="Line 46">
              <a:extLst>
                <a:ext uri="{FF2B5EF4-FFF2-40B4-BE49-F238E27FC236}">
                  <a16:creationId xmlns:a16="http://schemas.microsoft.com/office/drawing/2014/main" id="{5AD0C738-533A-4177-A4D3-A9379ADFD612}"/>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4" name="Line 47">
              <a:extLst>
                <a:ext uri="{FF2B5EF4-FFF2-40B4-BE49-F238E27FC236}">
                  <a16:creationId xmlns:a16="http://schemas.microsoft.com/office/drawing/2014/main" id="{E13D6873-E22E-4F4E-BFC4-B2214D667592}"/>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5" name="Rectangle 48">
              <a:extLst>
                <a:ext uri="{FF2B5EF4-FFF2-40B4-BE49-F238E27FC236}">
                  <a16:creationId xmlns:a16="http://schemas.microsoft.com/office/drawing/2014/main" id="{84AC12D6-631F-4151-B96C-F0986FA1CA2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6" name="Freeform 49">
              <a:extLst>
                <a:ext uri="{FF2B5EF4-FFF2-40B4-BE49-F238E27FC236}">
                  <a16:creationId xmlns:a16="http://schemas.microsoft.com/office/drawing/2014/main" id="{4BB10400-59F5-47EC-AB2D-A91491ECB43C}"/>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7" name="Line 50">
              <a:extLst>
                <a:ext uri="{FF2B5EF4-FFF2-40B4-BE49-F238E27FC236}">
                  <a16:creationId xmlns:a16="http://schemas.microsoft.com/office/drawing/2014/main" id="{ED3AA8B6-1E20-4015-8AFF-E5DFD992ABB6}"/>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8" name="Line 51">
              <a:extLst>
                <a:ext uri="{FF2B5EF4-FFF2-40B4-BE49-F238E27FC236}">
                  <a16:creationId xmlns:a16="http://schemas.microsoft.com/office/drawing/2014/main" id="{57FC3207-0C3C-4B26-8C75-77FFFD4A9997}"/>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9" name="Line 52">
              <a:extLst>
                <a:ext uri="{FF2B5EF4-FFF2-40B4-BE49-F238E27FC236}">
                  <a16:creationId xmlns:a16="http://schemas.microsoft.com/office/drawing/2014/main" id="{7FD3D5EA-7F35-44E5-B4ED-03DDA821677E}"/>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0" name="Rectangle 53">
              <a:extLst>
                <a:ext uri="{FF2B5EF4-FFF2-40B4-BE49-F238E27FC236}">
                  <a16:creationId xmlns:a16="http://schemas.microsoft.com/office/drawing/2014/main" id="{6C22751C-1546-4321-BB0E-57F5D69770E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54">
              <a:extLst>
                <a:ext uri="{FF2B5EF4-FFF2-40B4-BE49-F238E27FC236}">
                  <a16:creationId xmlns:a16="http://schemas.microsoft.com/office/drawing/2014/main" id="{20BC2073-2B18-4D50-A6F2-D2D987F4D055}"/>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Oval 56">
              <a:extLst>
                <a:ext uri="{FF2B5EF4-FFF2-40B4-BE49-F238E27FC236}">
                  <a16:creationId xmlns:a16="http://schemas.microsoft.com/office/drawing/2014/main" id="{9B5982D5-4D02-4045-BBFB-AE0E8FD07E4C}"/>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Shape 442">
              <a:extLst>
                <a:ext uri="{FF2B5EF4-FFF2-40B4-BE49-F238E27FC236}">
                  <a16:creationId xmlns:a16="http://schemas.microsoft.com/office/drawing/2014/main" id="{C207EABD-7835-412B-8EDA-BA24B1A852DA}"/>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164" name="Group 163">
            <a:extLst>
              <a:ext uri="{FF2B5EF4-FFF2-40B4-BE49-F238E27FC236}">
                <a16:creationId xmlns:a16="http://schemas.microsoft.com/office/drawing/2014/main" id="{DE0C4FD9-33F6-436A-B541-10C9BD39C29F}"/>
              </a:ext>
            </a:extLst>
          </p:cNvPr>
          <p:cNvGrpSpPr/>
          <p:nvPr/>
        </p:nvGrpSpPr>
        <p:grpSpPr>
          <a:xfrm>
            <a:off x="878234" y="5387222"/>
            <a:ext cx="252656" cy="309285"/>
            <a:chOff x="965200" y="3436897"/>
            <a:chExt cx="528881" cy="647424"/>
          </a:xfrm>
        </p:grpSpPr>
        <p:grpSp>
          <p:nvGrpSpPr>
            <p:cNvPr id="165" name="Group 164">
              <a:extLst>
                <a:ext uri="{FF2B5EF4-FFF2-40B4-BE49-F238E27FC236}">
                  <a16:creationId xmlns:a16="http://schemas.microsoft.com/office/drawing/2014/main" id="{1A60C5DB-2EDC-442F-92FA-F17C2A489336}"/>
                </a:ext>
              </a:extLst>
            </p:cNvPr>
            <p:cNvGrpSpPr/>
            <p:nvPr/>
          </p:nvGrpSpPr>
          <p:grpSpPr>
            <a:xfrm flipH="1">
              <a:off x="965200" y="3436897"/>
              <a:ext cx="528881" cy="647424"/>
              <a:chOff x="3003960" y="3685414"/>
              <a:chExt cx="403310" cy="493707"/>
            </a:xfrm>
          </p:grpSpPr>
          <p:sp>
            <p:nvSpPr>
              <p:cNvPr id="223" name="Snip Single Corner Rectangle 26">
                <a:extLst>
                  <a:ext uri="{FF2B5EF4-FFF2-40B4-BE49-F238E27FC236}">
                    <a16:creationId xmlns:a16="http://schemas.microsoft.com/office/drawing/2014/main" id="{9D6E926D-4553-4F47-9874-30D6928E7DFB}"/>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Triangle 27">
                <a:extLst>
                  <a:ext uri="{FF2B5EF4-FFF2-40B4-BE49-F238E27FC236}">
                    <a16:creationId xmlns:a16="http://schemas.microsoft.com/office/drawing/2014/main" id="{3240E8D2-B74D-4833-9CB7-7190DF7A7684}"/>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66" name="Straight Connector 165">
              <a:extLst>
                <a:ext uri="{FF2B5EF4-FFF2-40B4-BE49-F238E27FC236}">
                  <a16:creationId xmlns:a16="http://schemas.microsoft.com/office/drawing/2014/main" id="{E2206BD7-1C86-4DE3-8B82-A0BC282ED32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A5CF3D-BD4E-4DB2-96D1-0BD0A109E30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CF5B68-FBE7-47A5-A52E-E797BCAC78A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E8F4474-1625-4CDF-BAF9-706DB8667C0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490708E2-528C-43C4-A524-89F6A5F785B9}"/>
              </a:ext>
            </a:extLst>
          </p:cNvPr>
          <p:cNvGrpSpPr/>
          <p:nvPr/>
        </p:nvGrpSpPr>
        <p:grpSpPr>
          <a:xfrm>
            <a:off x="804760" y="3146470"/>
            <a:ext cx="399606" cy="346130"/>
            <a:chOff x="5606650" y="4267932"/>
            <a:chExt cx="2764904" cy="2394908"/>
          </a:xfrm>
        </p:grpSpPr>
        <p:sp>
          <p:nvSpPr>
            <p:cNvPr id="229" name="Rounded Rectangle 19">
              <a:extLst>
                <a:ext uri="{FF2B5EF4-FFF2-40B4-BE49-F238E27FC236}">
                  <a16:creationId xmlns:a16="http://schemas.microsoft.com/office/drawing/2014/main" id="{D11E6DA8-DBAD-4569-851F-CD00B505BFD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24A6285-A039-478A-BC38-DF36DD150A36}"/>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33BE55B9-068B-4E70-95CD-3F1D80AE251F}"/>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2" name="Rectangle 231">
              <a:extLst>
                <a:ext uri="{FF2B5EF4-FFF2-40B4-BE49-F238E27FC236}">
                  <a16:creationId xmlns:a16="http://schemas.microsoft.com/office/drawing/2014/main" id="{8063B1FF-CE3B-41D3-A78E-8622F44D384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3" name="Rectangle 232">
              <a:extLst>
                <a:ext uri="{FF2B5EF4-FFF2-40B4-BE49-F238E27FC236}">
                  <a16:creationId xmlns:a16="http://schemas.microsoft.com/office/drawing/2014/main" id="{A4F14798-1E3F-40CD-B4A8-40D206457420}"/>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4" name="Rectangle 233">
              <a:extLst>
                <a:ext uri="{FF2B5EF4-FFF2-40B4-BE49-F238E27FC236}">
                  <a16:creationId xmlns:a16="http://schemas.microsoft.com/office/drawing/2014/main" id="{E3D2FC5E-9F05-41B2-9821-C64F4B117AFB}"/>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5" name="Rectangle 234">
              <a:extLst>
                <a:ext uri="{FF2B5EF4-FFF2-40B4-BE49-F238E27FC236}">
                  <a16:creationId xmlns:a16="http://schemas.microsoft.com/office/drawing/2014/main" id="{370261A2-370D-4458-945C-BC94E3C779D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6" name="Rectangle 235">
              <a:extLst>
                <a:ext uri="{FF2B5EF4-FFF2-40B4-BE49-F238E27FC236}">
                  <a16:creationId xmlns:a16="http://schemas.microsoft.com/office/drawing/2014/main" id="{FF61C43E-5751-4486-9F76-0846BDD734DD}"/>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7" name="Rectangle 236">
              <a:extLst>
                <a:ext uri="{FF2B5EF4-FFF2-40B4-BE49-F238E27FC236}">
                  <a16:creationId xmlns:a16="http://schemas.microsoft.com/office/drawing/2014/main" id="{AC865520-C666-46C0-B80E-E0DA5B614A26}"/>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8" name="Rectangle 237">
              <a:extLst>
                <a:ext uri="{FF2B5EF4-FFF2-40B4-BE49-F238E27FC236}">
                  <a16:creationId xmlns:a16="http://schemas.microsoft.com/office/drawing/2014/main" id="{C923A18C-C827-4512-8F7F-B9357A6BA32F}"/>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39" name="Straight Connector 238">
              <a:extLst>
                <a:ext uri="{FF2B5EF4-FFF2-40B4-BE49-F238E27FC236}">
                  <a16:creationId xmlns:a16="http://schemas.microsoft.com/office/drawing/2014/main" id="{57C6551E-5857-4E3F-A47C-50E7FA177423}"/>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a:extLst>
              <a:ext uri="{FF2B5EF4-FFF2-40B4-BE49-F238E27FC236}">
                <a16:creationId xmlns:a16="http://schemas.microsoft.com/office/drawing/2014/main" id="{7A234CC8-A262-406D-89DE-F9A6C5871BC8}"/>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19" name="Group 218">
            <a:extLst>
              <a:ext uri="{FF2B5EF4-FFF2-40B4-BE49-F238E27FC236}">
                <a16:creationId xmlns:a16="http://schemas.microsoft.com/office/drawing/2014/main" id="{47B34E33-1531-4712-AF4C-3981685441CF}"/>
              </a:ext>
            </a:extLst>
          </p:cNvPr>
          <p:cNvGrpSpPr/>
          <p:nvPr/>
        </p:nvGrpSpPr>
        <p:grpSpPr>
          <a:xfrm>
            <a:off x="5091363" y="3506103"/>
            <a:ext cx="517863" cy="444557"/>
            <a:chOff x="5849473" y="3154325"/>
            <a:chExt cx="507755" cy="435880"/>
          </a:xfrm>
        </p:grpSpPr>
        <p:sp>
          <p:nvSpPr>
            <p:cNvPr id="220" name="Hexagon 219">
              <a:extLst>
                <a:ext uri="{FF2B5EF4-FFF2-40B4-BE49-F238E27FC236}">
                  <a16:creationId xmlns:a16="http://schemas.microsoft.com/office/drawing/2014/main" id="{B68824D3-1245-488D-9079-3AF866D05F9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Snip Single Corner Rectangle 26">
              <a:extLst>
                <a:ext uri="{FF2B5EF4-FFF2-40B4-BE49-F238E27FC236}">
                  <a16:creationId xmlns:a16="http://schemas.microsoft.com/office/drawing/2014/main" id="{5BBC2287-916B-499E-A5E7-D53D2CC1F7E2}"/>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240" name="Group 239">
              <a:extLst>
                <a:ext uri="{FF2B5EF4-FFF2-40B4-BE49-F238E27FC236}">
                  <a16:creationId xmlns:a16="http://schemas.microsoft.com/office/drawing/2014/main" id="{DB2B25C1-F74C-4064-B475-022E2BC63888}"/>
                </a:ext>
              </a:extLst>
            </p:cNvPr>
            <p:cNvGrpSpPr/>
            <p:nvPr/>
          </p:nvGrpSpPr>
          <p:grpSpPr>
            <a:xfrm>
              <a:off x="6042257" y="3299649"/>
              <a:ext cx="85436" cy="153264"/>
              <a:chOff x="4917030" y="1019829"/>
              <a:chExt cx="123056" cy="229308"/>
            </a:xfrm>
          </p:grpSpPr>
          <p:sp>
            <p:nvSpPr>
              <p:cNvPr id="242" name="Freeform: Shape 241">
                <a:extLst>
                  <a:ext uri="{FF2B5EF4-FFF2-40B4-BE49-F238E27FC236}">
                    <a16:creationId xmlns:a16="http://schemas.microsoft.com/office/drawing/2014/main" id="{55EF0584-68E3-48E6-83E5-6FE9B4BF93F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8F8464B6-4327-49FC-9372-10958B34783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6119B052-E3FA-45CB-AB4B-8F347F727EC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58080F0D-8F6B-4D96-BF3D-5B195EF19A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41" name="Right Triangle 240">
              <a:extLst>
                <a:ext uri="{FF2B5EF4-FFF2-40B4-BE49-F238E27FC236}">
                  <a16:creationId xmlns:a16="http://schemas.microsoft.com/office/drawing/2014/main" id="{C8A1C0D4-A49D-4274-99CE-8C31E0710B1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56" name="Rectangle 255">
            <a:extLst>
              <a:ext uri="{FF2B5EF4-FFF2-40B4-BE49-F238E27FC236}">
                <a16:creationId xmlns:a16="http://schemas.microsoft.com/office/drawing/2014/main" id="{8E198878-3795-453E-9163-B96D0320F372}"/>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57" name="Group 256">
            <a:extLst>
              <a:ext uri="{FF2B5EF4-FFF2-40B4-BE49-F238E27FC236}">
                <a16:creationId xmlns:a16="http://schemas.microsoft.com/office/drawing/2014/main" id="{A9C3315D-B458-417C-BF81-2FCE469CEBDB}"/>
              </a:ext>
            </a:extLst>
          </p:cNvPr>
          <p:cNvGrpSpPr/>
          <p:nvPr/>
        </p:nvGrpSpPr>
        <p:grpSpPr>
          <a:xfrm>
            <a:off x="2973166" y="3515910"/>
            <a:ext cx="431710" cy="424945"/>
            <a:chOff x="5279190" y="5401430"/>
            <a:chExt cx="1101836" cy="1106637"/>
          </a:xfrm>
        </p:grpSpPr>
        <p:sp>
          <p:nvSpPr>
            <p:cNvPr id="258" name="Freeform: Shape 815">
              <a:extLst>
                <a:ext uri="{FF2B5EF4-FFF2-40B4-BE49-F238E27FC236}">
                  <a16:creationId xmlns:a16="http://schemas.microsoft.com/office/drawing/2014/main" id="{51ED788C-B356-40E5-ACCF-A2A9247C7EB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8" name="Freeform: Shape 816">
              <a:extLst>
                <a:ext uri="{FF2B5EF4-FFF2-40B4-BE49-F238E27FC236}">
                  <a16:creationId xmlns:a16="http://schemas.microsoft.com/office/drawing/2014/main" id="{234B6936-7239-458E-AC98-B857E88655E5}"/>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1" name="Freeform: Shape 817">
              <a:extLst>
                <a:ext uri="{FF2B5EF4-FFF2-40B4-BE49-F238E27FC236}">
                  <a16:creationId xmlns:a16="http://schemas.microsoft.com/office/drawing/2014/main" id="{6A8BB984-6280-4FFF-B4E5-DF05B98AF031}"/>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2" name="Freeform: Shape 818">
              <a:extLst>
                <a:ext uri="{FF2B5EF4-FFF2-40B4-BE49-F238E27FC236}">
                  <a16:creationId xmlns:a16="http://schemas.microsoft.com/office/drawing/2014/main" id="{A83BD5B6-ADB4-4FF4-9F5A-EF97503B68A4}"/>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8" name="Freeform: Shape 819">
              <a:extLst>
                <a:ext uri="{FF2B5EF4-FFF2-40B4-BE49-F238E27FC236}">
                  <a16:creationId xmlns:a16="http://schemas.microsoft.com/office/drawing/2014/main" id="{354D6965-B736-4CFA-B33B-BC22E2128D2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25AD096E-158B-4FB5-8674-5A57690151C9}"/>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FF348165-C955-4676-88B7-D7AA36375B4A}"/>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91" name="Group 290">
            <a:extLst>
              <a:ext uri="{FF2B5EF4-FFF2-40B4-BE49-F238E27FC236}">
                <a16:creationId xmlns:a16="http://schemas.microsoft.com/office/drawing/2014/main" id="{01BEA85E-FE76-4547-8BFD-EE4551F95FA9}"/>
              </a:ext>
            </a:extLst>
          </p:cNvPr>
          <p:cNvGrpSpPr/>
          <p:nvPr/>
        </p:nvGrpSpPr>
        <p:grpSpPr>
          <a:xfrm>
            <a:off x="11337161" y="3545308"/>
            <a:ext cx="799749" cy="472370"/>
            <a:chOff x="10791630" y="4209709"/>
            <a:chExt cx="982164" cy="579530"/>
          </a:xfrm>
          <a:solidFill>
            <a:srgbClr val="F7F7F7"/>
          </a:solidFill>
        </p:grpSpPr>
        <p:sp useBgFill="1">
          <p:nvSpPr>
            <p:cNvPr id="292" name="Freeform 50">
              <a:extLst>
                <a:ext uri="{FF2B5EF4-FFF2-40B4-BE49-F238E27FC236}">
                  <a16:creationId xmlns:a16="http://schemas.microsoft.com/office/drawing/2014/main" id="{071087FE-FA3C-401E-A685-DE548392F2D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3" name="Freeform 52">
              <a:extLst>
                <a:ext uri="{FF2B5EF4-FFF2-40B4-BE49-F238E27FC236}">
                  <a16:creationId xmlns:a16="http://schemas.microsoft.com/office/drawing/2014/main" id="{E0CA4B32-59BF-40A2-83CF-3AA32C8F0420}"/>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4" name="Line 54">
              <a:extLst>
                <a:ext uri="{FF2B5EF4-FFF2-40B4-BE49-F238E27FC236}">
                  <a16:creationId xmlns:a16="http://schemas.microsoft.com/office/drawing/2014/main" id="{02FF6C70-636E-446D-B717-F1CD8A0FF64B}"/>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5" name="Line 55">
              <a:extLst>
                <a:ext uri="{FF2B5EF4-FFF2-40B4-BE49-F238E27FC236}">
                  <a16:creationId xmlns:a16="http://schemas.microsoft.com/office/drawing/2014/main" id="{81AFDD4F-B33D-44C6-9464-9115F177FB86}"/>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6" name="Line 56">
              <a:extLst>
                <a:ext uri="{FF2B5EF4-FFF2-40B4-BE49-F238E27FC236}">
                  <a16:creationId xmlns:a16="http://schemas.microsoft.com/office/drawing/2014/main" id="{0466F960-49BC-408D-A1FC-64AE437DC82A}"/>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7" name="Freeform 57">
              <a:extLst>
                <a:ext uri="{FF2B5EF4-FFF2-40B4-BE49-F238E27FC236}">
                  <a16:creationId xmlns:a16="http://schemas.microsoft.com/office/drawing/2014/main" id="{2078CB34-4668-458E-A2D9-1E039FAF9B60}"/>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8" name="Freeform 58">
              <a:extLst>
                <a:ext uri="{FF2B5EF4-FFF2-40B4-BE49-F238E27FC236}">
                  <a16:creationId xmlns:a16="http://schemas.microsoft.com/office/drawing/2014/main" id="{187CFC0D-6C38-423A-9521-439ABD96102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9" name="Freeform 59">
              <a:extLst>
                <a:ext uri="{FF2B5EF4-FFF2-40B4-BE49-F238E27FC236}">
                  <a16:creationId xmlns:a16="http://schemas.microsoft.com/office/drawing/2014/main" id="{C232EB69-AD6A-4816-8EC9-5C09A85B424D}"/>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0" name="Freeform 60">
              <a:extLst>
                <a:ext uri="{FF2B5EF4-FFF2-40B4-BE49-F238E27FC236}">
                  <a16:creationId xmlns:a16="http://schemas.microsoft.com/office/drawing/2014/main" id="{DF81D789-48CD-4E50-8DC0-B30ABAA79C33}"/>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1" name="Freeform 61">
              <a:extLst>
                <a:ext uri="{FF2B5EF4-FFF2-40B4-BE49-F238E27FC236}">
                  <a16:creationId xmlns:a16="http://schemas.microsoft.com/office/drawing/2014/main" id="{F7F4F88F-8D17-4DFC-ACA7-F176BEF3C068}"/>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2" name="Line 62">
              <a:extLst>
                <a:ext uri="{FF2B5EF4-FFF2-40B4-BE49-F238E27FC236}">
                  <a16:creationId xmlns:a16="http://schemas.microsoft.com/office/drawing/2014/main" id="{AB364E92-3C2B-40AF-9AD6-EA22E7D78751}"/>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3" name="Line 63">
              <a:extLst>
                <a:ext uri="{FF2B5EF4-FFF2-40B4-BE49-F238E27FC236}">
                  <a16:creationId xmlns:a16="http://schemas.microsoft.com/office/drawing/2014/main" id="{B793A5AF-81C0-4F0F-A895-D9788B5F94FA}"/>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4" name="Line 64">
              <a:extLst>
                <a:ext uri="{FF2B5EF4-FFF2-40B4-BE49-F238E27FC236}">
                  <a16:creationId xmlns:a16="http://schemas.microsoft.com/office/drawing/2014/main" id="{A309D152-8F6B-483E-B168-9EFB8FCA328E}"/>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5" name="Line 65">
              <a:extLst>
                <a:ext uri="{FF2B5EF4-FFF2-40B4-BE49-F238E27FC236}">
                  <a16:creationId xmlns:a16="http://schemas.microsoft.com/office/drawing/2014/main" id="{85FF6B46-CA9E-4EDF-8744-3725DA68CC35}"/>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6" name="Freeform 66">
              <a:extLst>
                <a:ext uri="{FF2B5EF4-FFF2-40B4-BE49-F238E27FC236}">
                  <a16:creationId xmlns:a16="http://schemas.microsoft.com/office/drawing/2014/main" id="{71A0A64B-0E3E-4205-910F-93D68C628DCD}"/>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07" name="Group 306">
              <a:extLst>
                <a:ext uri="{FF2B5EF4-FFF2-40B4-BE49-F238E27FC236}">
                  <a16:creationId xmlns:a16="http://schemas.microsoft.com/office/drawing/2014/main" id="{54FE18A7-1834-4C73-8CA2-ACB103FFCF1F}"/>
                </a:ext>
              </a:extLst>
            </p:cNvPr>
            <p:cNvGrpSpPr/>
            <p:nvPr/>
          </p:nvGrpSpPr>
          <p:grpSpPr>
            <a:xfrm>
              <a:off x="10913128" y="4544291"/>
              <a:ext cx="243440" cy="185324"/>
              <a:chOff x="2502877" y="2643553"/>
              <a:chExt cx="3651737" cy="2779942"/>
            </a:xfrm>
            <a:grpFill/>
          </p:grpSpPr>
          <p:sp>
            <p:nvSpPr>
              <p:cNvPr id="308" name="Freeform: Shape 581">
                <a:extLst>
                  <a:ext uri="{FF2B5EF4-FFF2-40B4-BE49-F238E27FC236}">
                    <a16:creationId xmlns:a16="http://schemas.microsoft.com/office/drawing/2014/main" id="{789997B2-C56F-4D19-BAC6-38BC3F83ABF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149D376B-727D-4429-BEF2-D4B95E2C05B1}"/>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7C09175-C5F6-4772-A0E0-F390F2A8F9AD}"/>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2419A1-D8E2-4A82-8BE8-327308229602}"/>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3A4D70-9D54-4C7C-A536-8A8214F74B1A}"/>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13" name="Connector: Elbow 312">
            <a:extLst>
              <a:ext uri="{FF2B5EF4-FFF2-40B4-BE49-F238E27FC236}">
                <a16:creationId xmlns:a16="http://schemas.microsoft.com/office/drawing/2014/main" id="{68D05941-6192-4F7B-A407-DCFB4407744A}"/>
              </a:ext>
            </a:extLst>
          </p:cNvPr>
          <p:cNvCxnSpPr>
            <a:cxnSpLocks/>
            <a:stCxn id="260" idx="2"/>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06B20E51-4CEA-4957-8D07-107EB82E2545}"/>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5F6CF2BA-F762-4E4A-B543-7DDDCBCF5B5A}"/>
              </a:ext>
            </a:extLst>
          </p:cNvPr>
          <p:cNvCxnSpPr>
            <a:cxnSpLocks/>
            <a:stCxn id="201" idx="3"/>
            <a:endCxn id="287"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F3EDA44-AA4F-4A2E-AEFD-C25483ED8385}"/>
              </a:ext>
            </a:extLst>
          </p:cNvPr>
          <p:cNvCxnSpPr/>
          <p:nvPr/>
        </p:nvCxnSpPr>
        <p:spPr>
          <a:xfrm rot="16200000" flipH="1">
            <a:off x="7930585" y="2420386"/>
            <a:ext cx="1109545" cy="974805"/>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6384FEE5-2B8D-45D8-89E7-A5D2B8BB37F9}"/>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54D2B44E-33D5-4D72-8371-9615CED84784}"/>
              </a:ext>
            </a:extLst>
          </p:cNvPr>
          <p:cNvCxnSpPr>
            <a:cxnSpLocks/>
          </p:cNvCxnSpPr>
          <p:nvPr/>
        </p:nvCxnSpPr>
        <p:spPr>
          <a:xfrm>
            <a:off x="7997955" y="2214391"/>
            <a:ext cx="15422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E21DC52-6F80-4002-985D-3745265E2516}"/>
              </a:ext>
            </a:extLst>
          </p:cNvPr>
          <p:cNvSpPr/>
          <p:nvPr/>
        </p:nvSpPr>
        <p:spPr bwMode="auto">
          <a:xfrm>
            <a:off x="4669047" y="4485744"/>
            <a:ext cx="1336065" cy="960256"/>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extBox 3">
            <a:extLst>
              <a:ext uri="{FF2B5EF4-FFF2-40B4-BE49-F238E27FC236}">
                <a16:creationId xmlns:a16="http://schemas.microsoft.com/office/drawing/2014/main" id="{51AB81CA-5AEA-4B2D-B088-A18E586CEDD8}"/>
              </a:ext>
            </a:extLst>
          </p:cNvPr>
          <p:cNvSpPr txBox="1"/>
          <p:nvPr/>
        </p:nvSpPr>
        <p:spPr>
          <a:xfrm>
            <a:off x="4834205" y="4459649"/>
            <a:ext cx="1143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Flat Files</a:t>
            </a:r>
          </a:p>
        </p:txBody>
      </p:sp>
    </p:spTree>
    <p:extLst>
      <p:ext uri="{BB962C8B-B14F-4D97-AF65-F5344CB8AC3E}">
        <p14:creationId xmlns:p14="http://schemas.microsoft.com/office/powerpoint/2010/main" val="29391259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228">
            <a:extLst>
              <a:ext uri="{FF2B5EF4-FFF2-40B4-BE49-F238E27FC236}">
                <a16:creationId xmlns:a16="http://schemas.microsoft.com/office/drawing/2014/main" id="{4EB90F38-3156-41D7-9B82-B5D58B5B946C}"/>
              </a:ext>
            </a:extLst>
          </p:cNvPr>
          <p:cNvSpPr/>
          <p:nvPr/>
        </p:nvSpPr>
        <p:spPr bwMode="auto">
          <a:xfrm>
            <a:off x="8619810" y="1363662"/>
            <a:ext cx="3620112" cy="489973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Consumption patterns	</a:t>
            </a:r>
          </a:p>
        </p:txBody>
      </p:sp>
      <p:sp>
        <p:nvSpPr>
          <p:cNvPr id="151" name="Text Placeholder 1">
            <a:extLst>
              <a:ext uri="{FF2B5EF4-FFF2-40B4-BE49-F238E27FC236}">
                <a16:creationId xmlns:a16="http://schemas.microsoft.com/office/drawing/2014/main" id="{AFF857B4-A0D6-4199-A236-D446AAE6CD7A}"/>
              </a:ext>
            </a:extLst>
          </p:cNvPr>
          <p:cNvSpPr txBox="1">
            <a:spLocks/>
          </p:cNvSpPr>
          <p:nvPr/>
        </p:nvSpPr>
        <p:spPr>
          <a:xfrm>
            <a:off x="275480" y="1407243"/>
            <a:ext cx="11885514" cy="5448974"/>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Pattern 1: Direct Access</a:t>
            </a:r>
          </a:p>
          <a:p>
            <a:pPr lvl="1"/>
            <a:r>
              <a:rPr lang="en-US" dirty="0"/>
              <a:t>PBI Direct Query</a:t>
            </a:r>
          </a:p>
          <a:p>
            <a:pPr lvl="1"/>
            <a:r>
              <a:rPr lang="en-US" dirty="0"/>
              <a:t>Client Tools (SSMA, Data Tools etc.)</a:t>
            </a:r>
          </a:p>
          <a:p>
            <a:pPr lvl="1"/>
            <a:r>
              <a:rPr lang="en-US" dirty="0"/>
              <a:t>Third-party reporting tools (Talend, Qlik etc.)</a:t>
            </a:r>
          </a:p>
          <a:p>
            <a:pPr marL="0" indent="0">
              <a:buFont typeface="Arial" pitchFamily="34" charset="0"/>
              <a:buNone/>
            </a:pPr>
            <a:r>
              <a:rPr lang="en-US" dirty="0"/>
              <a:t>Pattern 2: Semantic Layer</a:t>
            </a:r>
          </a:p>
          <a:p>
            <a:pPr lvl="1"/>
            <a:r>
              <a:rPr lang="en-US" dirty="0"/>
              <a:t>Tabular models using AAS</a:t>
            </a:r>
          </a:p>
          <a:p>
            <a:pPr lvl="1"/>
            <a:r>
              <a:rPr lang="en-US" dirty="0"/>
              <a:t>OLAP models through SSAS</a:t>
            </a:r>
          </a:p>
          <a:p>
            <a:pPr lvl="1"/>
            <a:r>
              <a:rPr lang="en-US" dirty="0"/>
              <a:t>Data Marts (SQL DB, SQL VM etc.)</a:t>
            </a:r>
          </a:p>
          <a:p>
            <a:pPr marL="0" indent="0">
              <a:buFont typeface="Arial" pitchFamily="34" charset="0"/>
              <a:buNone/>
            </a:pPr>
            <a:r>
              <a:rPr lang="en-US" dirty="0"/>
              <a:t>Pattern 3: Translation Layer</a:t>
            </a:r>
          </a:p>
          <a:p>
            <a:pPr lvl="1"/>
            <a:r>
              <a:rPr lang="en-US" dirty="0"/>
              <a:t>APIs for custom apps</a:t>
            </a:r>
          </a:p>
          <a:p>
            <a:pPr lvl="1"/>
            <a:endParaRPr lang="en-US" dirty="0"/>
          </a:p>
        </p:txBody>
      </p:sp>
      <p:grpSp>
        <p:nvGrpSpPr>
          <p:cNvPr id="152" name="Group 151">
            <a:extLst>
              <a:ext uri="{FF2B5EF4-FFF2-40B4-BE49-F238E27FC236}">
                <a16:creationId xmlns:a16="http://schemas.microsoft.com/office/drawing/2014/main" id="{F4F66492-ED09-472D-8259-48952848F7BC}"/>
              </a:ext>
            </a:extLst>
          </p:cNvPr>
          <p:cNvGrpSpPr/>
          <p:nvPr/>
        </p:nvGrpSpPr>
        <p:grpSpPr>
          <a:xfrm>
            <a:off x="8887659" y="3462896"/>
            <a:ext cx="540678" cy="530968"/>
            <a:chOff x="2549926" y="1227604"/>
            <a:chExt cx="5177116" cy="5084148"/>
          </a:xfrm>
        </p:grpSpPr>
        <p:sp>
          <p:nvSpPr>
            <p:cNvPr id="153" name="Freeform: Shape 821">
              <a:extLst>
                <a:ext uri="{FF2B5EF4-FFF2-40B4-BE49-F238E27FC236}">
                  <a16:creationId xmlns:a16="http://schemas.microsoft.com/office/drawing/2014/main" id="{19C87E11-AF5F-4E48-956D-116A0CF9D8F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E0072515-2457-4E2B-9C7B-9C8FFB288693}"/>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3E9D9839-96BD-44D9-A5DF-F66133B95096}"/>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FA84FF69-0B60-4563-A7D0-082D7899AAAC}"/>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Rectangle 159">
              <a:extLst>
                <a:ext uri="{FF2B5EF4-FFF2-40B4-BE49-F238E27FC236}">
                  <a16:creationId xmlns:a16="http://schemas.microsoft.com/office/drawing/2014/main" id="{F5CFE8B4-8A61-479C-82E5-C5B978160E4E}"/>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9D9B0C07-3849-4FD4-8005-947DAB51D33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Rectangle 161">
              <a:extLst>
                <a:ext uri="{FF2B5EF4-FFF2-40B4-BE49-F238E27FC236}">
                  <a16:creationId xmlns:a16="http://schemas.microsoft.com/office/drawing/2014/main" id="{B9CDE12D-498F-441A-87AC-200FE7FAFEF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Cylinder 828">
              <a:extLst>
                <a:ext uri="{FF2B5EF4-FFF2-40B4-BE49-F238E27FC236}">
                  <a16:creationId xmlns:a16="http://schemas.microsoft.com/office/drawing/2014/main" id="{74BF2CD9-67BE-4654-A35A-B29EBAD40EA4}"/>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sp>
        <p:nvSpPr>
          <p:cNvPr id="164" name="Rectangle 163">
            <a:extLst>
              <a:ext uri="{FF2B5EF4-FFF2-40B4-BE49-F238E27FC236}">
                <a16:creationId xmlns:a16="http://schemas.microsoft.com/office/drawing/2014/main" id="{EC1CEBF8-2F55-4498-BD7E-B7C64A94ED92}"/>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65" name="Rectangle 164">
            <a:extLst>
              <a:ext uri="{FF2B5EF4-FFF2-40B4-BE49-F238E27FC236}">
                <a16:creationId xmlns:a16="http://schemas.microsoft.com/office/drawing/2014/main" id="{EB20EE6A-AC1C-4B60-96AE-D943C3BDEDFA}"/>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6" name="Group 165">
            <a:extLst>
              <a:ext uri="{FF2B5EF4-FFF2-40B4-BE49-F238E27FC236}">
                <a16:creationId xmlns:a16="http://schemas.microsoft.com/office/drawing/2014/main" id="{5DF1717C-EF72-441B-98B2-6CF5C9D0B2DB}"/>
              </a:ext>
            </a:extLst>
          </p:cNvPr>
          <p:cNvGrpSpPr/>
          <p:nvPr/>
        </p:nvGrpSpPr>
        <p:grpSpPr>
          <a:xfrm>
            <a:off x="10150804" y="5053385"/>
            <a:ext cx="558124" cy="434540"/>
            <a:chOff x="2062250" y="1828801"/>
            <a:chExt cx="438091" cy="341085"/>
          </a:xfrm>
        </p:grpSpPr>
        <p:grpSp>
          <p:nvGrpSpPr>
            <p:cNvPr id="167" name="Group 166">
              <a:extLst>
                <a:ext uri="{FF2B5EF4-FFF2-40B4-BE49-F238E27FC236}">
                  <a16:creationId xmlns:a16="http://schemas.microsoft.com/office/drawing/2014/main" id="{01CA8388-3F24-4C7F-A384-730EB25C320A}"/>
                </a:ext>
              </a:extLst>
            </p:cNvPr>
            <p:cNvGrpSpPr/>
            <p:nvPr/>
          </p:nvGrpSpPr>
          <p:grpSpPr>
            <a:xfrm>
              <a:off x="2062250" y="1828801"/>
              <a:ext cx="180067" cy="140947"/>
              <a:chOff x="2438399" y="1828800"/>
              <a:chExt cx="1923143" cy="1799771"/>
            </a:xfrm>
            <a:noFill/>
          </p:grpSpPr>
          <p:sp>
            <p:nvSpPr>
              <p:cNvPr id="181" name="Rectangle 180">
                <a:extLst>
                  <a:ext uri="{FF2B5EF4-FFF2-40B4-BE49-F238E27FC236}">
                    <a16:creationId xmlns:a16="http://schemas.microsoft.com/office/drawing/2014/main" id="{13BACCF5-3211-4476-B7AE-4CA925810C98}"/>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10DC1409-ACF6-4FF0-AC89-761BA1E157A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5656845A-7709-4A01-9445-87676111393B}"/>
                </a:ext>
              </a:extLst>
            </p:cNvPr>
            <p:cNvGrpSpPr/>
            <p:nvPr/>
          </p:nvGrpSpPr>
          <p:grpSpPr>
            <a:xfrm>
              <a:off x="2093480" y="2028939"/>
              <a:ext cx="180067" cy="140947"/>
              <a:chOff x="2438399" y="1828800"/>
              <a:chExt cx="1923143" cy="1799771"/>
            </a:xfrm>
            <a:noFill/>
          </p:grpSpPr>
          <p:sp>
            <p:nvSpPr>
              <p:cNvPr id="179" name="Rectangle 178">
                <a:extLst>
                  <a:ext uri="{FF2B5EF4-FFF2-40B4-BE49-F238E27FC236}">
                    <a16:creationId xmlns:a16="http://schemas.microsoft.com/office/drawing/2014/main" id="{90F5F54C-BDAF-4246-9835-DD56C4D971CB}"/>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E3C91689-D97F-49BC-B417-78EE9F8ED21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AA383400-5124-4AD2-80E2-1848C4FC13AA}"/>
                </a:ext>
              </a:extLst>
            </p:cNvPr>
            <p:cNvGrpSpPr/>
            <p:nvPr/>
          </p:nvGrpSpPr>
          <p:grpSpPr>
            <a:xfrm>
              <a:off x="2320274" y="1907031"/>
              <a:ext cx="180067" cy="140947"/>
              <a:chOff x="2438399" y="1828800"/>
              <a:chExt cx="1923143" cy="1799771"/>
            </a:xfrm>
            <a:noFill/>
          </p:grpSpPr>
          <p:sp>
            <p:nvSpPr>
              <p:cNvPr id="177" name="Rectangle 176">
                <a:extLst>
                  <a:ext uri="{FF2B5EF4-FFF2-40B4-BE49-F238E27FC236}">
                    <a16:creationId xmlns:a16="http://schemas.microsoft.com/office/drawing/2014/main" id="{2ABB1F5A-C726-4FC7-99CE-00AECE58F1D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1E26F0AC-E217-4D65-BF70-681B893A242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04FAD815-0286-4410-926E-045D7360694F}"/>
                </a:ext>
              </a:extLst>
            </p:cNvPr>
            <p:cNvGrpSpPr/>
            <p:nvPr/>
          </p:nvGrpSpPr>
          <p:grpSpPr>
            <a:xfrm>
              <a:off x="2129218" y="1891046"/>
              <a:ext cx="303775" cy="247510"/>
              <a:chOff x="2129218" y="1898304"/>
              <a:chExt cx="303775" cy="247510"/>
            </a:xfrm>
          </p:grpSpPr>
          <p:sp>
            <p:nvSpPr>
              <p:cNvPr id="171" name="Oval 170">
                <a:extLst>
                  <a:ext uri="{FF2B5EF4-FFF2-40B4-BE49-F238E27FC236}">
                    <a16:creationId xmlns:a16="http://schemas.microsoft.com/office/drawing/2014/main" id="{2B4A8D7C-022C-4B1A-A80B-06914B9F9DF4}"/>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Oval 171">
                <a:extLst>
                  <a:ext uri="{FF2B5EF4-FFF2-40B4-BE49-F238E27FC236}">
                    <a16:creationId xmlns:a16="http://schemas.microsoft.com/office/drawing/2014/main" id="{15741341-9F9A-4459-BFC8-33D058DB01A9}"/>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Oval 172">
                <a:extLst>
                  <a:ext uri="{FF2B5EF4-FFF2-40B4-BE49-F238E27FC236}">
                    <a16:creationId xmlns:a16="http://schemas.microsoft.com/office/drawing/2014/main" id="{04F0FDA4-1ECE-484F-8A2F-3D8475D2AC5F}"/>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4" name="Straight Connector 173">
                <a:extLst>
                  <a:ext uri="{FF2B5EF4-FFF2-40B4-BE49-F238E27FC236}">
                    <a16:creationId xmlns:a16="http://schemas.microsoft.com/office/drawing/2014/main" id="{8040363D-BF66-4D52-B679-2F1A1921FE6D}"/>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FB55B9E-4351-480F-97C3-B4B082DBCBC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65C249F-4DFA-484C-A7BE-80DFF732D8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30CABD3D-983A-45FF-B792-6A03E4FFF30F}"/>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6362BBCF-4CBF-4F23-8E87-A14A05D6276B}"/>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1AB5C98B-082F-4DCE-80A5-822C068FEC5D}"/>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A08CC426-FEA7-41FF-978C-646CFA846E04}"/>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5" name="Straight Arrow Connector 194">
            <a:extLst>
              <a:ext uri="{FF2B5EF4-FFF2-40B4-BE49-F238E27FC236}">
                <a16:creationId xmlns:a16="http://schemas.microsoft.com/office/drawing/2014/main" id="{FC4D3CEA-BE4D-45AD-A89B-727E64E62FD0}"/>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7C7161E2-7810-4A52-9A84-25E60045CD25}"/>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197" name="Rectangle 196">
            <a:extLst>
              <a:ext uri="{FF2B5EF4-FFF2-40B4-BE49-F238E27FC236}">
                <a16:creationId xmlns:a16="http://schemas.microsoft.com/office/drawing/2014/main" id="{38EE72A1-9251-49AE-A733-1A5025C324B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grpSp>
        <p:nvGrpSpPr>
          <p:cNvPr id="198" name="Group 197">
            <a:extLst>
              <a:ext uri="{FF2B5EF4-FFF2-40B4-BE49-F238E27FC236}">
                <a16:creationId xmlns:a16="http://schemas.microsoft.com/office/drawing/2014/main" id="{FEB94576-F9AC-42AE-B323-6A7E28C1561F}"/>
              </a:ext>
            </a:extLst>
          </p:cNvPr>
          <p:cNvGrpSpPr/>
          <p:nvPr/>
        </p:nvGrpSpPr>
        <p:grpSpPr>
          <a:xfrm>
            <a:off x="11337161" y="3545308"/>
            <a:ext cx="799749" cy="472370"/>
            <a:chOff x="10791630" y="4209709"/>
            <a:chExt cx="982164" cy="579530"/>
          </a:xfrm>
          <a:solidFill>
            <a:srgbClr val="F7F7F7"/>
          </a:solidFill>
        </p:grpSpPr>
        <p:sp useBgFill="1">
          <p:nvSpPr>
            <p:cNvPr id="199" name="Freeform 50">
              <a:extLst>
                <a:ext uri="{FF2B5EF4-FFF2-40B4-BE49-F238E27FC236}">
                  <a16:creationId xmlns:a16="http://schemas.microsoft.com/office/drawing/2014/main" id="{626E9102-6E9B-412B-AF89-F47CF7DF07B2}"/>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0" name="Freeform 52">
              <a:extLst>
                <a:ext uri="{FF2B5EF4-FFF2-40B4-BE49-F238E27FC236}">
                  <a16:creationId xmlns:a16="http://schemas.microsoft.com/office/drawing/2014/main" id="{08DE1EB2-9106-41B3-B7D2-670AA41773D8}"/>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1" name="Line 54">
              <a:extLst>
                <a:ext uri="{FF2B5EF4-FFF2-40B4-BE49-F238E27FC236}">
                  <a16:creationId xmlns:a16="http://schemas.microsoft.com/office/drawing/2014/main" id="{57FF4B63-1999-4868-AFA6-9517B923BBD4}"/>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2" name="Line 55">
              <a:extLst>
                <a:ext uri="{FF2B5EF4-FFF2-40B4-BE49-F238E27FC236}">
                  <a16:creationId xmlns:a16="http://schemas.microsoft.com/office/drawing/2014/main" id="{8BBB1D39-631D-4141-8D5F-9F54F30AE55F}"/>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4" name="Line 56">
              <a:extLst>
                <a:ext uri="{FF2B5EF4-FFF2-40B4-BE49-F238E27FC236}">
                  <a16:creationId xmlns:a16="http://schemas.microsoft.com/office/drawing/2014/main" id="{C87BD0B7-AFDF-433F-88A5-9BBEA27A46CD}"/>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5" name="Freeform 57">
              <a:extLst>
                <a:ext uri="{FF2B5EF4-FFF2-40B4-BE49-F238E27FC236}">
                  <a16:creationId xmlns:a16="http://schemas.microsoft.com/office/drawing/2014/main" id="{B4A69A55-F2BC-457D-ACD1-609D9EED60F7}"/>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6" name="Freeform 58">
              <a:extLst>
                <a:ext uri="{FF2B5EF4-FFF2-40B4-BE49-F238E27FC236}">
                  <a16:creationId xmlns:a16="http://schemas.microsoft.com/office/drawing/2014/main" id="{8DF0E740-7CF9-403B-92DE-5F3786EB6FB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7" name="Freeform 59">
              <a:extLst>
                <a:ext uri="{FF2B5EF4-FFF2-40B4-BE49-F238E27FC236}">
                  <a16:creationId xmlns:a16="http://schemas.microsoft.com/office/drawing/2014/main" id="{C280B7C2-1E45-4E5B-9A2F-6E9387BEC87F}"/>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8" name="Freeform 60">
              <a:extLst>
                <a:ext uri="{FF2B5EF4-FFF2-40B4-BE49-F238E27FC236}">
                  <a16:creationId xmlns:a16="http://schemas.microsoft.com/office/drawing/2014/main" id="{8629C44B-7AF8-45ED-AB9D-6E57586031CC}"/>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9" name="Freeform 61">
              <a:extLst>
                <a:ext uri="{FF2B5EF4-FFF2-40B4-BE49-F238E27FC236}">
                  <a16:creationId xmlns:a16="http://schemas.microsoft.com/office/drawing/2014/main" id="{418D7F13-D774-433B-8B65-A47B1236C100}"/>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0" name="Line 62">
              <a:extLst>
                <a:ext uri="{FF2B5EF4-FFF2-40B4-BE49-F238E27FC236}">
                  <a16:creationId xmlns:a16="http://schemas.microsoft.com/office/drawing/2014/main" id="{8AA05C46-51BD-424D-916A-248236E46B38}"/>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1" name="Line 63">
              <a:extLst>
                <a:ext uri="{FF2B5EF4-FFF2-40B4-BE49-F238E27FC236}">
                  <a16:creationId xmlns:a16="http://schemas.microsoft.com/office/drawing/2014/main" id="{29F6809C-BB97-4D5B-8043-7739154145CB}"/>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6" name="Line 64">
              <a:extLst>
                <a:ext uri="{FF2B5EF4-FFF2-40B4-BE49-F238E27FC236}">
                  <a16:creationId xmlns:a16="http://schemas.microsoft.com/office/drawing/2014/main" id="{14A49383-B6C7-476E-83E7-E445A768C3B3}"/>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7" name="Line 65">
              <a:extLst>
                <a:ext uri="{FF2B5EF4-FFF2-40B4-BE49-F238E27FC236}">
                  <a16:creationId xmlns:a16="http://schemas.microsoft.com/office/drawing/2014/main" id="{3665A911-D7CB-4B66-B0EB-AC6B8B6BAF8D}"/>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8" name="Freeform 66">
              <a:extLst>
                <a:ext uri="{FF2B5EF4-FFF2-40B4-BE49-F238E27FC236}">
                  <a16:creationId xmlns:a16="http://schemas.microsoft.com/office/drawing/2014/main" id="{FFBE1203-72A0-436A-90A3-663EE569FADF}"/>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219" name="Group 218">
              <a:extLst>
                <a:ext uri="{FF2B5EF4-FFF2-40B4-BE49-F238E27FC236}">
                  <a16:creationId xmlns:a16="http://schemas.microsoft.com/office/drawing/2014/main" id="{E2169B67-51B3-402D-B8CB-422CA7A8BB96}"/>
                </a:ext>
              </a:extLst>
            </p:cNvPr>
            <p:cNvGrpSpPr/>
            <p:nvPr/>
          </p:nvGrpSpPr>
          <p:grpSpPr>
            <a:xfrm>
              <a:off x="10913128" y="4544291"/>
              <a:ext cx="243440" cy="185324"/>
              <a:chOff x="2502877" y="2643553"/>
              <a:chExt cx="3651737" cy="2779942"/>
            </a:xfrm>
            <a:grpFill/>
          </p:grpSpPr>
          <p:sp>
            <p:nvSpPr>
              <p:cNvPr id="220" name="Freeform: Shape 581">
                <a:extLst>
                  <a:ext uri="{FF2B5EF4-FFF2-40B4-BE49-F238E27FC236}">
                    <a16:creationId xmlns:a16="http://schemas.microsoft.com/office/drawing/2014/main" id="{EB520B9E-DB9A-44DC-B165-5FE91CB22E33}"/>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1" name="Straight Connector 220">
                <a:extLst>
                  <a:ext uri="{FF2B5EF4-FFF2-40B4-BE49-F238E27FC236}">
                    <a16:creationId xmlns:a16="http://schemas.microsoft.com/office/drawing/2014/main" id="{D64634C9-CA88-4F89-8780-E8B63A562AAB}"/>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281D78F-99EF-4AFA-A10B-E8618CA2D0C4}"/>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9017364-17D2-4A61-BEF2-AD05AD56C1AA}"/>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298A34-D466-414F-A05E-6D7A92BAE7B9}"/>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25" name="Connector: Elbow 224">
            <a:extLst>
              <a:ext uri="{FF2B5EF4-FFF2-40B4-BE49-F238E27FC236}">
                <a16:creationId xmlns:a16="http://schemas.microsoft.com/office/drawing/2014/main" id="{8026C74D-4EDC-473F-B431-7E7450DF7F57}"/>
              </a:ext>
            </a:extLst>
          </p:cNvPr>
          <p:cNvCxnSpPr>
            <a:cxnSpLocks/>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63B4645E-956B-4A28-A130-3FEED2172EF7}"/>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9FCDC4EA-B8F8-442E-82F7-7359CBAC8598}"/>
              </a:ext>
            </a:extLst>
          </p:cNvPr>
          <p:cNvCxnSpPr>
            <a:cxnSpLocks/>
            <a:stCxn id="197" idx="3"/>
            <a:endCxn id="164"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21A520C4-FDF0-4D30-9874-DBC16EAB9B62}"/>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587D1CC6-9641-49DC-B645-2BD01C64D9BE}"/>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cxnSp>
        <p:nvCxnSpPr>
          <p:cNvPr id="231" name="Straight Arrow Connector 230">
            <a:extLst>
              <a:ext uri="{FF2B5EF4-FFF2-40B4-BE49-F238E27FC236}">
                <a16:creationId xmlns:a16="http://schemas.microsoft.com/office/drawing/2014/main" id="{843F1660-DDA7-4B89-AC61-7F6CA60FA1D5}"/>
              </a:ext>
            </a:extLst>
          </p:cNvPr>
          <p:cNvCxnSpPr>
            <a:cxnSpLocks/>
            <a:endCxn id="229" idx="1"/>
          </p:cNvCxnSpPr>
          <p:nvPr/>
        </p:nvCxnSpPr>
        <p:spPr>
          <a:xfrm>
            <a:off x="5648144" y="3728670"/>
            <a:ext cx="2971666" cy="84858"/>
          </a:xfrm>
          <a:prstGeom prst="straightConnector1">
            <a:avLst/>
          </a:prstGeom>
          <a:ln w="38100">
            <a:solidFill>
              <a:schemeClr val="tx2"/>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0760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idx="4294967295"/>
          </p:nvPr>
        </p:nvSpPr>
        <p:spPr>
          <a:xfrm>
            <a:off x="0" y="233363"/>
            <a:ext cx="11814175" cy="881062"/>
          </a:xfrm>
        </p:spPr>
        <p:txBody>
          <a:bodyPr/>
          <a:lstStyle/>
          <a:p>
            <a:r>
              <a:rPr lang="en-US" dirty="0">
                <a:solidFill>
                  <a:schemeClr val="tx1"/>
                </a:solidFill>
              </a:rPr>
              <a:t>Agenda - TBD</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4" name="Picture 3">
            <a:extLst>
              <a:ext uri="{FF2B5EF4-FFF2-40B4-BE49-F238E27FC236}">
                <a16:creationId xmlns:a16="http://schemas.microsoft.com/office/drawing/2014/main" id="{46148740-A121-4567-B74B-0B0E9C57B002}"/>
              </a:ext>
            </a:extLst>
          </p:cNvPr>
          <p:cNvPicPr>
            <a:picLocks noChangeAspect="1"/>
          </p:cNvPicPr>
          <p:nvPr/>
        </p:nvPicPr>
        <p:blipFill>
          <a:blip r:embed="rId3"/>
          <a:stretch>
            <a:fillRect/>
          </a:stretch>
        </p:blipFill>
        <p:spPr>
          <a:xfrm>
            <a:off x="799475" y="1604438"/>
            <a:ext cx="8717590" cy="4678568"/>
          </a:xfrm>
          <a:prstGeom prst="rect">
            <a:avLst/>
          </a:prstGeom>
        </p:spPr>
      </p:pic>
    </p:spTree>
    <p:extLst>
      <p:ext uri="{BB962C8B-B14F-4D97-AF65-F5344CB8AC3E}">
        <p14:creationId xmlns:p14="http://schemas.microsoft.com/office/powerpoint/2010/main" val="27393693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4CE1DC-49F4-4D87-AB7A-7E7E026617EE}"/>
              </a:ext>
            </a:extLst>
          </p:cNvPr>
          <p:cNvSpPr>
            <a:spLocks noGrp="1"/>
          </p:cNvSpPr>
          <p:nvPr>
            <p:ph type="body" sz="quarter" idx="10"/>
          </p:nvPr>
        </p:nvSpPr>
        <p:spPr>
          <a:xfrm>
            <a:off x="274640" y="1666199"/>
            <a:ext cx="8686797" cy="4441024"/>
          </a:xfrm>
        </p:spPr>
        <p:txBody>
          <a:bodyPr/>
          <a:lstStyle/>
          <a:p>
            <a:r>
              <a:rPr lang="en-US" dirty="0"/>
              <a:t>Don’t let your first project be your last !!!</a:t>
            </a:r>
          </a:p>
          <a:p>
            <a:pPr marL="342900" indent="-342900">
              <a:buFont typeface="Arial" panose="020B0604020202020204" pitchFamily="34" charset="0"/>
              <a:buChar char="•"/>
            </a:pPr>
            <a:r>
              <a:rPr lang="en-US" dirty="0">
                <a:solidFill>
                  <a:schemeClr val="tx1"/>
                </a:solidFill>
              </a:rPr>
              <a:t>Get Comfortable with the technology – Kick the tires</a:t>
            </a:r>
          </a:p>
          <a:p>
            <a:pPr marL="342900" indent="-342900">
              <a:buFont typeface="Arial" panose="020B0604020202020204" pitchFamily="34" charset="0"/>
              <a:buChar char="•"/>
            </a:pPr>
            <a:r>
              <a:rPr lang="en-US" dirty="0">
                <a:solidFill>
                  <a:schemeClr val="tx1"/>
                </a:solidFill>
              </a:rPr>
              <a:t>Take a smaller project, treat like a production roll out.</a:t>
            </a:r>
          </a:p>
          <a:p>
            <a:pPr marL="342900" indent="-342900">
              <a:buFont typeface="Arial" panose="020B0604020202020204" pitchFamily="34" charset="0"/>
              <a:buChar char="•"/>
            </a:pPr>
            <a:r>
              <a:rPr lang="en-US" dirty="0">
                <a:solidFill>
                  <a:schemeClr val="tx1"/>
                </a:solidFill>
              </a:rPr>
              <a:t>Provides insights not only about the technology, but the organization’s maturity in being able to do a data project</a:t>
            </a:r>
          </a:p>
          <a:p>
            <a:pPr marL="342900" indent="174625">
              <a:buFont typeface="Arial" panose="020B0604020202020204" pitchFamily="34" charset="0"/>
              <a:buChar char="•"/>
            </a:pPr>
            <a:r>
              <a:rPr lang="en-US" dirty="0">
                <a:solidFill>
                  <a:schemeClr val="tx1"/>
                </a:solidFill>
              </a:rPr>
              <a:t>Can the Input Files be generated, Tested, Errors traced</a:t>
            </a:r>
          </a:p>
          <a:p>
            <a:pPr marL="342900" indent="174625">
              <a:buFont typeface="Arial" panose="020B0604020202020204" pitchFamily="34" charset="0"/>
              <a:buChar char="•"/>
            </a:pPr>
            <a:r>
              <a:rPr lang="en-US" dirty="0">
                <a:solidFill>
                  <a:schemeClr val="tx1"/>
                </a:solidFill>
              </a:rPr>
              <a:t>Handle change management</a:t>
            </a:r>
          </a:p>
          <a:p>
            <a:pPr marL="342900" indent="174625">
              <a:buFont typeface="Arial" panose="020B0604020202020204" pitchFamily="34" charset="0"/>
              <a:buChar char="•"/>
            </a:pPr>
            <a:r>
              <a:rPr lang="en-US" dirty="0">
                <a:solidFill>
                  <a:schemeClr val="tx1"/>
                </a:solidFill>
              </a:rPr>
              <a:t>If you don’t measure, how do you know if you succeeded? Failed?</a:t>
            </a:r>
          </a:p>
          <a:p>
            <a:pPr lvl="1"/>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7A77C18-14FC-433E-AC26-B563342C61C0}"/>
              </a:ext>
            </a:extLst>
          </p:cNvPr>
          <p:cNvSpPr>
            <a:spLocks noGrp="1"/>
          </p:cNvSpPr>
          <p:nvPr>
            <p:ph type="title"/>
          </p:nvPr>
        </p:nvSpPr>
        <p:spPr/>
        <p:txBody>
          <a:bodyPr/>
          <a:lstStyle/>
          <a:p>
            <a:r>
              <a:rPr lang="en-US" dirty="0"/>
              <a:t>Choose a Light House Project</a:t>
            </a:r>
          </a:p>
        </p:txBody>
      </p:sp>
      <p:pic>
        <p:nvPicPr>
          <p:cNvPr id="5" name="Picture 4" descr="A large body of water&#10;&#10;Description automatically generated">
            <a:extLst>
              <a:ext uri="{FF2B5EF4-FFF2-40B4-BE49-F238E27FC236}">
                <a16:creationId xmlns:a16="http://schemas.microsoft.com/office/drawing/2014/main" id="{223F94B5-3DFC-46A3-8622-5E21FDB3D4D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285403" y="1666199"/>
            <a:ext cx="2588259" cy="3888463"/>
          </a:xfrm>
          <a:prstGeom prst="rect">
            <a:avLst/>
          </a:prstGeom>
        </p:spPr>
      </p:pic>
      <p:sp>
        <p:nvSpPr>
          <p:cNvPr id="6" name="TextBox 5">
            <a:extLst>
              <a:ext uri="{FF2B5EF4-FFF2-40B4-BE49-F238E27FC236}">
                <a16:creationId xmlns:a16="http://schemas.microsoft.com/office/drawing/2014/main" id="{0E08064D-6901-44BA-B524-A301F507DAE5}"/>
              </a:ext>
            </a:extLst>
          </p:cNvPr>
          <p:cNvSpPr txBox="1"/>
          <p:nvPr/>
        </p:nvSpPr>
        <p:spPr>
          <a:xfrm>
            <a:off x="10231043" y="5237500"/>
            <a:ext cx="1642619" cy="710964"/>
          </a:xfrm>
          <a:prstGeom prst="rect">
            <a:avLst/>
          </a:prstGeom>
          <a:noFill/>
        </p:spPr>
        <p:txBody>
          <a:bodyPr wrap="square" lIns="182880" tIns="146304" rIns="182880" bIns="146304" rtlCol="0">
            <a:spAutoFit/>
          </a:bodyPr>
          <a:lstStyle/>
          <a:p>
            <a:r>
              <a:rPr lang="en-US" sz="900">
                <a:hlinkClick r:id="rId3" tooltip="http://en.wikipedia.org/wiki/File:Hinomisaki_lighthouse_Izumo01bs3200.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7694403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p:txBody>
          <a:bodyPr/>
          <a:lstStyle/>
          <a:p>
            <a:pPr algn="ctr"/>
            <a:r>
              <a:rPr lang="en-US" sz="4000" dirty="0"/>
              <a:t>DW Creation Framework</a:t>
            </a:r>
            <a:br>
              <a:rPr lang="en-US" sz="4000" dirty="0"/>
            </a:br>
            <a:endParaRPr lang="en-US" sz="4000"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3734241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2757A0-830F-4EF1-8DED-4AD58E11DA63}"/>
              </a:ext>
            </a:extLst>
          </p:cNvPr>
          <p:cNvSpPr/>
          <p:nvPr/>
        </p:nvSpPr>
        <p:spPr bwMode="auto">
          <a:xfrm>
            <a:off x="882" y="2367717"/>
            <a:ext cx="12434711" cy="46495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Freeform: Shape 96">
            <a:extLst>
              <a:ext uri="{FF2B5EF4-FFF2-40B4-BE49-F238E27FC236}">
                <a16:creationId xmlns:a16="http://schemas.microsoft.com/office/drawing/2014/main" id="{85DF43BD-4150-491B-80BC-60E25C451BC9}"/>
              </a:ext>
            </a:extLst>
          </p:cNvPr>
          <p:cNvSpPr/>
          <p:nvPr/>
        </p:nvSpPr>
        <p:spPr bwMode="auto">
          <a:xfrm>
            <a:off x="4741615" y="2508555"/>
            <a:ext cx="1301759" cy="4136244"/>
          </a:xfrm>
          <a:custGeom>
            <a:avLst/>
            <a:gdLst>
              <a:gd name="connsiteX0" fmla="*/ 0 w 2476500"/>
              <a:gd name="connsiteY0" fmla="*/ 0 h 4055509"/>
              <a:gd name="connsiteX1" fmla="*/ 1 w 2476500"/>
              <a:gd name="connsiteY1" fmla="*/ 0 h 4055509"/>
              <a:gd name="connsiteX2" fmla="*/ 1 w 2476500"/>
              <a:gd name="connsiteY2" fmla="*/ 3478858 h 4055509"/>
              <a:gd name="connsiteX3" fmla="*/ 1223555 w 2476500"/>
              <a:gd name="connsiteY3" fmla="*/ 3478858 h 4055509"/>
              <a:gd name="connsiteX4" fmla="*/ 1223555 w 2476500"/>
              <a:gd name="connsiteY4" fmla="*/ 0 h 4055509"/>
              <a:gd name="connsiteX5" fmla="*/ 2476500 w 2476500"/>
              <a:gd name="connsiteY5" fmla="*/ 0 h 4055509"/>
              <a:gd name="connsiteX6" fmla="*/ 2476500 w 2476500"/>
              <a:gd name="connsiteY6" fmla="*/ 4055509 h 4055509"/>
              <a:gd name="connsiteX7" fmla="*/ 0 w 2476500"/>
              <a:gd name="connsiteY7" fmla="*/ 4055509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8" fmla="*/ 1314995 w 2476500"/>
              <a:gd name="connsiteY8" fmla="*/ 3570298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6" fmla="*/ 1 w 2476500"/>
              <a:gd name="connsiteY6"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Lst>
            <a:ahLst/>
            <a:cxnLst>
              <a:cxn ang="0">
                <a:pos x="connsiteX0" y="connsiteY0"/>
              </a:cxn>
              <a:cxn ang="0">
                <a:pos x="connsiteX1" y="connsiteY1"/>
              </a:cxn>
              <a:cxn ang="0">
                <a:pos x="connsiteX2" y="connsiteY2"/>
              </a:cxn>
              <a:cxn ang="0">
                <a:pos x="connsiteX3" y="connsiteY3"/>
              </a:cxn>
            </a:cxnLst>
            <a:rect l="l" t="t" r="r" b="b"/>
            <a:pathLst>
              <a:path w="2476500" h="4055509">
                <a:moveTo>
                  <a:pt x="1223555" y="0"/>
                </a:moveTo>
                <a:lnTo>
                  <a:pt x="2476500" y="0"/>
                </a:lnTo>
                <a:lnTo>
                  <a:pt x="2476500" y="4055509"/>
                </a:lnTo>
                <a:lnTo>
                  <a:pt x="0" y="4055509"/>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Freeform: Shape 97">
            <a:extLst>
              <a:ext uri="{FF2B5EF4-FFF2-40B4-BE49-F238E27FC236}">
                <a16:creationId xmlns:a16="http://schemas.microsoft.com/office/drawing/2014/main" id="{2928E971-DE2C-495F-A34C-C71B6530CFD8}"/>
              </a:ext>
            </a:extLst>
          </p:cNvPr>
          <p:cNvSpPr/>
          <p:nvPr/>
        </p:nvSpPr>
        <p:spPr bwMode="auto">
          <a:xfrm>
            <a:off x="7597713" y="2508555"/>
            <a:ext cx="1321188" cy="4136244"/>
          </a:xfrm>
          <a:custGeom>
            <a:avLst/>
            <a:gdLst>
              <a:gd name="connsiteX0" fmla="*/ 0 w 2476500"/>
              <a:gd name="connsiteY0" fmla="*/ 0 h 4055509"/>
              <a:gd name="connsiteX1" fmla="*/ 1 w 2476500"/>
              <a:gd name="connsiteY1" fmla="*/ 0 h 4055509"/>
              <a:gd name="connsiteX2" fmla="*/ 1 w 2476500"/>
              <a:gd name="connsiteY2" fmla="*/ 3478858 h 4055509"/>
              <a:gd name="connsiteX3" fmla="*/ 1223555 w 2476500"/>
              <a:gd name="connsiteY3" fmla="*/ 3478858 h 4055509"/>
              <a:gd name="connsiteX4" fmla="*/ 1223555 w 2476500"/>
              <a:gd name="connsiteY4" fmla="*/ 0 h 4055509"/>
              <a:gd name="connsiteX5" fmla="*/ 2476500 w 2476500"/>
              <a:gd name="connsiteY5" fmla="*/ 0 h 4055509"/>
              <a:gd name="connsiteX6" fmla="*/ 2476500 w 2476500"/>
              <a:gd name="connsiteY6" fmla="*/ 4055509 h 4055509"/>
              <a:gd name="connsiteX7" fmla="*/ 0 w 2476500"/>
              <a:gd name="connsiteY7" fmla="*/ 4055509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8" fmla="*/ 1314995 w 2476500"/>
              <a:gd name="connsiteY8" fmla="*/ 3570298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6" fmla="*/ 1 w 2476500"/>
              <a:gd name="connsiteY6"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Lst>
            <a:ahLst/>
            <a:cxnLst>
              <a:cxn ang="0">
                <a:pos x="connsiteX0" y="connsiteY0"/>
              </a:cxn>
              <a:cxn ang="0">
                <a:pos x="connsiteX1" y="connsiteY1"/>
              </a:cxn>
              <a:cxn ang="0">
                <a:pos x="connsiteX2" y="connsiteY2"/>
              </a:cxn>
              <a:cxn ang="0">
                <a:pos x="connsiteX3" y="connsiteY3"/>
              </a:cxn>
            </a:cxnLst>
            <a:rect l="l" t="t" r="r" b="b"/>
            <a:pathLst>
              <a:path w="2476500" h="4055509">
                <a:moveTo>
                  <a:pt x="1223555" y="0"/>
                </a:moveTo>
                <a:lnTo>
                  <a:pt x="2476500" y="0"/>
                </a:lnTo>
                <a:lnTo>
                  <a:pt x="2476500" y="4055509"/>
                </a:lnTo>
                <a:lnTo>
                  <a:pt x="0" y="4055509"/>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Freeform: Shape 98">
            <a:extLst>
              <a:ext uri="{FF2B5EF4-FFF2-40B4-BE49-F238E27FC236}">
                <a16:creationId xmlns:a16="http://schemas.microsoft.com/office/drawing/2014/main" id="{543D519C-9ACD-4E91-971C-E9DC6D9C1405}"/>
              </a:ext>
            </a:extLst>
          </p:cNvPr>
          <p:cNvSpPr/>
          <p:nvPr/>
        </p:nvSpPr>
        <p:spPr bwMode="auto">
          <a:xfrm>
            <a:off x="10482954" y="2508555"/>
            <a:ext cx="1311473" cy="4136244"/>
          </a:xfrm>
          <a:custGeom>
            <a:avLst/>
            <a:gdLst>
              <a:gd name="connsiteX0" fmla="*/ 0 w 2476500"/>
              <a:gd name="connsiteY0" fmla="*/ 0 h 4055509"/>
              <a:gd name="connsiteX1" fmla="*/ 1 w 2476500"/>
              <a:gd name="connsiteY1" fmla="*/ 0 h 4055509"/>
              <a:gd name="connsiteX2" fmla="*/ 1 w 2476500"/>
              <a:gd name="connsiteY2" fmla="*/ 3478858 h 4055509"/>
              <a:gd name="connsiteX3" fmla="*/ 1223555 w 2476500"/>
              <a:gd name="connsiteY3" fmla="*/ 3478858 h 4055509"/>
              <a:gd name="connsiteX4" fmla="*/ 1223555 w 2476500"/>
              <a:gd name="connsiteY4" fmla="*/ 0 h 4055509"/>
              <a:gd name="connsiteX5" fmla="*/ 2476500 w 2476500"/>
              <a:gd name="connsiteY5" fmla="*/ 0 h 4055509"/>
              <a:gd name="connsiteX6" fmla="*/ 2476500 w 2476500"/>
              <a:gd name="connsiteY6" fmla="*/ 4055509 h 4055509"/>
              <a:gd name="connsiteX7" fmla="*/ 0 w 2476500"/>
              <a:gd name="connsiteY7" fmla="*/ 4055509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8" fmla="*/ 1314995 w 2476500"/>
              <a:gd name="connsiteY8" fmla="*/ 3570298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6" fmla="*/ 1 w 2476500"/>
              <a:gd name="connsiteY6"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Lst>
            <a:ahLst/>
            <a:cxnLst>
              <a:cxn ang="0">
                <a:pos x="connsiteX0" y="connsiteY0"/>
              </a:cxn>
              <a:cxn ang="0">
                <a:pos x="connsiteX1" y="connsiteY1"/>
              </a:cxn>
              <a:cxn ang="0">
                <a:pos x="connsiteX2" y="connsiteY2"/>
              </a:cxn>
              <a:cxn ang="0">
                <a:pos x="connsiteX3" y="connsiteY3"/>
              </a:cxn>
            </a:cxnLst>
            <a:rect l="l" t="t" r="r" b="b"/>
            <a:pathLst>
              <a:path w="2476500" h="4055509">
                <a:moveTo>
                  <a:pt x="1223555" y="0"/>
                </a:moveTo>
                <a:lnTo>
                  <a:pt x="2476500" y="0"/>
                </a:lnTo>
                <a:lnTo>
                  <a:pt x="2476500" y="4055509"/>
                </a:lnTo>
                <a:lnTo>
                  <a:pt x="0" y="4055509"/>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Freeform: Shape 95">
            <a:extLst>
              <a:ext uri="{FF2B5EF4-FFF2-40B4-BE49-F238E27FC236}">
                <a16:creationId xmlns:a16="http://schemas.microsoft.com/office/drawing/2014/main" id="{B735038F-DFF1-40B5-9732-E78935DA8246}"/>
              </a:ext>
            </a:extLst>
          </p:cNvPr>
          <p:cNvSpPr/>
          <p:nvPr/>
        </p:nvSpPr>
        <p:spPr bwMode="auto">
          <a:xfrm>
            <a:off x="1877587" y="2508555"/>
            <a:ext cx="1290260" cy="4136244"/>
          </a:xfrm>
          <a:custGeom>
            <a:avLst/>
            <a:gdLst>
              <a:gd name="connsiteX0" fmla="*/ 0 w 2476500"/>
              <a:gd name="connsiteY0" fmla="*/ 0 h 4055509"/>
              <a:gd name="connsiteX1" fmla="*/ 1 w 2476500"/>
              <a:gd name="connsiteY1" fmla="*/ 0 h 4055509"/>
              <a:gd name="connsiteX2" fmla="*/ 1 w 2476500"/>
              <a:gd name="connsiteY2" fmla="*/ 3478858 h 4055509"/>
              <a:gd name="connsiteX3" fmla="*/ 1223555 w 2476500"/>
              <a:gd name="connsiteY3" fmla="*/ 3478858 h 4055509"/>
              <a:gd name="connsiteX4" fmla="*/ 1223555 w 2476500"/>
              <a:gd name="connsiteY4" fmla="*/ 0 h 4055509"/>
              <a:gd name="connsiteX5" fmla="*/ 2476500 w 2476500"/>
              <a:gd name="connsiteY5" fmla="*/ 0 h 4055509"/>
              <a:gd name="connsiteX6" fmla="*/ 2476500 w 2476500"/>
              <a:gd name="connsiteY6" fmla="*/ 4055509 h 4055509"/>
              <a:gd name="connsiteX7" fmla="*/ 0 w 2476500"/>
              <a:gd name="connsiteY7" fmla="*/ 4055509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8" fmla="*/ 1314995 w 2476500"/>
              <a:gd name="connsiteY8" fmla="*/ 3570298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6" fmla="*/ 1 w 2476500"/>
              <a:gd name="connsiteY6"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Lst>
            <a:ahLst/>
            <a:cxnLst>
              <a:cxn ang="0">
                <a:pos x="connsiteX0" y="connsiteY0"/>
              </a:cxn>
              <a:cxn ang="0">
                <a:pos x="connsiteX1" y="connsiteY1"/>
              </a:cxn>
              <a:cxn ang="0">
                <a:pos x="connsiteX2" y="connsiteY2"/>
              </a:cxn>
              <a:cxn ang="0">
                <a:pos x="connsiteX3" y="connsiteY3"/>
              </a:cxn>
            </a:cxnLst>
            <a:rect l="l" t="t" r="r" b="b"/>
            <a:pathLst>
              <a:path w="2476500" h="4055509">
                <a:moveTo>
                  <a:pt x="1223555" y="0"/>
                </a:moveTo>
                <a:lnTo>
                  <a:pt x="2476500" y="0"/>
                </a:lnTo>
                <a:lnTo>
                  <a:pt x="2476500" y="4055509"/>
                </a:lnTo>
                <a:lnTo>
                  <a:pt x="0" y="4055509"/>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6"/>
          <p:cNvSpPr>
            <a:spLocks noGrp="1"/>
          </p:cNvSpPr>
          <p:nvPr>
            <p:ph type="title"/>
          </p:nvPr>
        </p:nvSpPr>
        <p:spPr/>
        <p:txBody>
          <a:bodyPr/>
          <a:lstStyle/>
          <a:p>
            <a:r>
              <a:rPr lang="en-US" dirty="0"/>
              <a:t>Data Warehouse Workflow </a:t>
            </a:r>
          </a:p>
        </p:txBody>
      </p:sp>
      <p:sp>
        <p:nvSpPr>
          <p:cNvPr id="30" name="Rectangle 29">
            <a:extLst>
              <a:ext uri="{FF2B5EF4-FFF2-40B4-BE49-F238E27FC236}">
                <a16:creationId xmlns:a16="http://schemas.microsoft.com/office/drawing/2014/main" id="{74CEDFD1-3CEA-479D-889E-BD0B3C2692DF}"/>
              </a:ext>
            </a:extLst>
          </p:cNvPr>
          <p:cNvSpPr/>
          <p:nvPr/>
        </p:nvSpPr>
        <p:spPr bwMode="auto">
          <a:xfrm>
            <a:off x="3342711" y="3680007"/>
            <a:ext cx="2612241" cy="106704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575" fontAlgn="base">
              <a:spcBef>
                <a:spcPct val="0"/>
              </a:spcBef>
              <a:defRPr/>
            </a:pPr>
            <a:r>
              <a:rPr lang="en-US" sz="1632" kern="0" dirty="0">
                <a:solidFill>
                  <a:srgbClr val="505050"/>
                </a:solidFill>
                <a:latin typeface="Segoe UI Semilight" panose="020B0402040204020203" pitchFamily="34" charset="0"/>
                <a:cs typeface="Segoe UI Semilight" panose="020B0402040204020203" pitchFamily="34" charset="0"/>
              </a:rPr>
              <a:t>Discovery the source data and plan for ELT/ETL Process </a:t>
            </a:r>
          </a:p>
        </p:txBody>
      </p:sp>
      <p:sp>
        <p:nvSpPr>
          <p:cNvPr id="34" name="Rectangle 33">
            <a:extLst>
              <a:ext uri="{FF2B5EF4-FFF2-40B4-BE49-F238E27FC236}">
                <a16:creationId xmlns:a16="http://schemas.microsoft.com/office/drawing/2014/main" id="{443E7B93-4EB2-4225-9C05-CD0ECA8439E8}"/>
              </a:ext>
            </a:extLst>
          </p:cNvPr>
          <p:cNvSpPr/>
          <p:nvPr/>
        </p:nvSpPr>
        <p:spPr bwMode="auto">
          <a:xfrm>
            <a:off x="6218237" y="3680007"/>
            <a:ext cx="2612241" cy="106704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575" fontAlgn="base">
              <a:spcBef>
                <a:spcPct val="0"/>
              </a:spcBef>
              <a:defRPr/>
            </a:pPr>
            <a:r>
              <a:rPr lang="en-US" sz="1632" kern="0">
                <a:solidFill>
                  <a:srgbClr val="505050"/>
                </a:solidFill>
                <a:latin typeface="Segoe UI Semilight"/>
                <a:cs typeface="Segoe UI Semilight"/>
              </a:rPr>
              <a:t>Empower others in your organization to see the value </a:t>
            </a:r>
          </a:p>
        </p:txBody>
      </p:sp>
      <p:sp>
        <p:nvSpPr>
          <p:cNvPr id="50" name="Rectangle 49">
            <a:extLst>
              <a:ext uri="{FF2B5EF4-FFF2-40B4-BE49-F238E27FC236}">
                <a16:creationId xmlns:a16="http://schemas.microsoft.com/office/drawing/2014/main" id="{2892F252-F7A3-42A4-A050-38BBE46E1CE4}"/>
              </a:ext>
            </a:extLst>
          </p:cNvPr>
          <p:cNvSpPr/>
          <p:nvPr/>
        </p:nvSpPr>
        <p:spPr bwMode="auto">
          <a:xfrm>
            <a:off x="9093764" y="3680007"/>
            <a:ext cx="2612241" cy="106704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575" fontAlgn="base">
              <a:spcBef>
                <a:spcPct val="0"/>
              </a:spcBef>
              <a:defRPr/>
            </a:pPr>
            <a:r>
              <a:rPr lang="en-US" sz="1632" kern="0">
                <a:solidFill>
                  <a:srgbClr val="505050"/>
                </a:solidFill>
                <a:latin typeface="Segoe UI Semilight"/>
                <a:ea typeface="Segoe UI" panose="020B0502040204020203" pitchFamily="34" charset="0"/>
                <a:cs typeface="Segoe UI Semilight"/>
              </a:rPr>
              <a:t>Achieve business outcomes and improved customer experiences</a:t>
            </a:r>
            <a:endParaRPr lang="en-US" sz="1632" kern="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endParaRPr>
          </a:p>
        </p:txBody>
      </p:sp>
      <p:sp>
        <p:nvSpPr>
          <p:cNvPr id="55" name="Rectangle 54">
            <a:extLst>
              <a:ext uri="{FF2B5EF4-FFF2-40B4-BE49-F238E27FC236}">
                <a16:creationId xmlns:a16="http://schemas.microsoft.com/office/drawing/2014/main" id="{4095FA2E-238A-4506-ACBE-315310230E16}"/>
              </a:ext>
            </a:extLst>
          </p:cNvPr>
          <p:cNvSpPr/>
          <p:nvPr/>
        </p:nvSpPr>
        <p:spPr bwMode="auto">
          <a:xfrm>
            <a:off x="467184" y="3680007"/>
            <a:ext cx="2612241" cy="106704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575" fontAlgn="base">
              <a:spcBef>
                <a:spcPct val="0"/>
              </a:spcBef>
              <a:defRPr/>
            </a:pPr>
            <a:r>
              <a:rPr lang="en-US" sz="1632"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sp>
        <p:nvSpPr>
          <p:cNvPr id="81" name="Rectangle 80">
            <a:extLst>
              <a:ext uri="{FF2B5EF4-FFF2-40B4-BE49-F238E27FC236}">
                <a16:creationId xmlns:a16="http://schemas.microsoft.com/office/drawing/2014/main" id="{75B776C6-D76A-4693-8D42-A847C5235AB9}"/>
              </a:ext>
            </a:extLst>
          </p:cNvPr>
          <p:cNvSpPr/>
          <p:nvPr/>
        </p:nvSpPr>
        <p:spPr>
          <a:xfrm>
            <a:off x="513178" y="4935244"/>
            <a:ext cx="2520250" cy="374846"/>
          </a:xfrm>
          <a:prstGeom prst="rect">
            <a:avLst/>
          </a:prstGeom>
        </p:spPr>
        <p:txBody>
          <a:bodyPr wrap="square" anchor="t">
            <a:spAutoFit/>
          </a:bodyPr>
          <a:lstStyle/>
          <a:p>
            <a:pPr algn="ctr" defTabSz="913575" fontAlgn="base">
              <a:spcBef>
                <a:spcPct val="0"/>
              </a:spcBef>
              <a:defRPr/>
            </a:pPr>
            <a:r>
              <a:rPr lang="en-US" sz="1836" kern="0" dirty="0">
                <a:solidFill>
                  <a:srgbClr val="004139"/>
                </a:solidFill>
                <a:latin typeface="Segoe UI Semibold"/>
                <a:cs typeface="Segoe UI Semilight"/>
              </a:rPr>
              <a:t>Solution Design</a:t>
            </a:r>
            <a:endParaRPr lang="en-US" sz="1836" kern="0" dirty="0">
              <a:solidFill>
                <a:srgbClr val="004139"/>
              </a:solidFill>
              <a:latin typeface="Segoe UI Semibold"/>
              <a:cs typeface="Segoe UI Semilight" panose="020B0402040204020203" pitchFamily="34" charset="0"/>
            </a:endParaRPr>
          </a:p>
        </p:txBody>
      </p:sp>
      <p:sp>
        <p:nvSpPr>
          <p:cNvPr id="82" name="Rectangle 81">
            <a:extLst>
              <a:ext uri="{FF2B5EF4-FFF2-40B4-BE49-F238E27FC236}">
                <a16:creationId xmlns:a16="http://schemas.microsoft.com/office/drawing/2014/main" id="{3D90CE6A-BACF-4798-96BD-A5D3B3817D1C}"/>
              </a:ext>
            </a:extLst>
          </p:cNvPr>
          <p:cNvSpPr/>
          <p:nvPr/>
        </p:nvSpPr>
        <p:spPr>
          <a:xfrm>
            <a:off x="3388705" y="4935244"/>
            <a:ext cx="2520250" cy="374846"/>
          </a:xfrm>
          <a:prstGeom prst="rect">
            <a:avLst/>
          </a:prstGeom>
        </p:spPr>
        <p:txBody>
          <a:bodyPr wrap="square" anchor="t">
            <a:spAutoFit/>
          </a:bodyPr>
          <a:lstStyle/>
          <a:p>
            <a:pPr algn="ctr" defTabSz="913575" fontAlgn="base">
              <a:spcBef>
                <a:spcPct val="0"/>
              </a:spcBef>
              <a:defRPr/>
            </a:pPr>
            <a:r>
              <a:rPr lang="en-US" sz="1836" kern="0" dirty="0">
                <a:latin typeface="Segoe UI Semibold"/>
                <a:cs typeface="Segoe UI Semilight" panose="020B0402040204020203" pitchFamily="34" charset="0"/>
              </a:rPr>
              <a:t>Identify Data Process</a:t>
            </a:r>
            <a:endParaRPr lang="en-US" sz="1122" kern="0" dirty="0">
              <a:latin typeface="Segoe UI Semibold"/>
              <a:cs typeface="Segoe UI Semilight" panose="020B0402040204020203" pitchFamily="34" charset="0"/>
            </a:endParaRPr>
          </a:p>
        </p:txBody>
      </p:sp>
      <p:sp>
        <p:nvSpPr>
          <p:cNvPr id="83" name="Rectangle 82">
            <a:extLst>
              <a:ext uri="{FF2B5EF4-FFF2-40B4-BE49-F238E27FC236}">
                <a16:creationId xmlns:a16="http://schemas.microsoft.com/office/drawing/2014/main" id="{14C73712-7584-4082-B4FD-7B17E2F7A98A}"/>
              </a:ext>
            </a:extLst>
          </p:cNvPr>
          <p:cNvSpPr/>
          <p:nvPr/>
        </p:nvSpPr>
        <p:spPr>
          <a:xfrm>
            <a:off x="6264232" y="4935244"/>
            <a:ext cx="2520250" cy="670445"/>
          </a:xfrm>
          <a:prstGeom prst="rect">
            <a:avLst/>
          </a:prstGeom>
        </p:spPr>
        <p:txBody>
          <a:bodyPr wrap="square" anchor="t">
            <a:spAutoFit/>
          </a:bodyPr>
          <a:lstStyle/>
          <a:p>
            <a:pPr algn="ctr" defTabSz="913575" fontAlgn="base">
              <a:spcBef>
                <a:spcPct val="0"/>
              </a:spcBef>
              <a:defRPr/>
            </a:pPr>
            <a:r>
              <a:rPr lang="en-US" sz="1836" kern="0" dirty="0">
                <a:latin typeface="Segoe UI Semibold"/>
                <a:cs typeface="Segoe UI Semilight" panose="020B0402040204020203" pitchFamily="34" charset="0"/>
              </a:rPr>
              <a:t>Solution</a:t>
            </a:r>
          </a:p>
          <a:p>
            <a:pPr algn="ctr" defTabSz="913575" fontAlgn="base">
              <a:spcBef>
                <a:spcPct val="0"/>
              </a:spcBef>
              <a:defRPr/>
            </a:pPr>
            <a:r>
              <a:rPr lang="en-US" sz="1836" kern="0" dirty="0">
                <a:latin typeface="Segoe UI Semibold"/>
                <a:cs typeface="Segoe UI Semilight" panose="020B0402040204020203" pitchFamily="34" charset="0"/>
              </a:rPr>
              <a:t>Demonstration</a:t>
            </a:r>
          </a:p>
        </p:txBody>
      </p:sp>
      <p:sp>
        <p:nvSpPr>
          <p:cNvPr id="84" name="Rectangle 83">
            <a:extLst>
              <a:ext uri="{FF2B5EF4-FFF2-40B4-BE49-F238E27FC236}">
                <a16:creationId xmlns:a16="http://schemas.microsoft.com/office/drawing/2014/main" id="{C4A9D478-A9D9-4938-9EDF-855F267E6C7D}"/>
              </a:ext>
            </a:extLst>
          </p:cNvPr>
          <p:cNvSpPr/>
          <p:nvPr/>
        </p:nvSpPr>
        <p:spPr>
          <a:xfrm>
            <a:off x="9139759" y="4935244"/>
            <a:ext cx="2520250" cy="374846"/>
          </a:xfrm>
          <a:prstGeom prst="rect">
            <a:avLst/>
          </a:prstGeom>
        </p:spPr>
        <p:txBody>
          <a:bodyPr wrap="square" anchor="t">
            <a:spAutoFit/>
          </a:bodyPr>
          <a:lstStyle/>
          <a:p>
            <a:pPr algn="ctr" defTabSz="913575" fontAlgn="base">
              <a:spcBef>
                <a:spcPct val="0"/>
              </a:spcBef>
              <a:defRPr/>
            </a:pPr>
            <a:r>
              <a:rPr lang="en-US" sz="1836" b="1" kern="0" dirty="0">
                <a:solidFill>
                  <a:srgbClr val="30E5D0"/>
                </a:solidFill>
                <a:latin typeface="Segoe UI Semibold"/>
                <a:cs typeface="Segoe UI Semilight"/>
              </a:rPr>
              <a:t>Operation</a:t>
            </a:r>
          </a:p>
        </p:txBody>
      </p:sp>
      <p:sp>
        <p:nvSpPr>
          <p:cNvPr id="85" name="Title 1">
            <a:extLst>
              <a:ext uri="{FF2B5EF4-FFF2-40B4-BE49-F238E27FC236}">
                <a16:creationId xmlns:a16="http://schemas.microsoft.com/office/drawing/2014/main" id="{9C68CD06-1531-44CD-981F-0C12E4604815}"/>
              </a:ext>
            </a:extLst>
          </p:cNvPr>
          <p:cNvSpPr txBox="1">
            <a:spLocks/>
          </p:cNvSpPr>
          <p:nvPr/>
        </p:nvSpPr>
        <p:spPr>
          <a:xfrm>
            <a:off x="467183" y="1066382"/>
            <a:ext cx="11502108" cy="288137"/>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mn-ea"/>
                <a:cs typeface="Segoe UI" pitchFamily="34" charset="0"/>
              </a:defRPr>
            </a:lvl1pPr>
          </a:lstStyle>
          <a:p>
            <a:pPr defTabSz="932597">
              <a:lnSpc>
                <a:spcPct val="100000"/>
              </a:lnSpc>
              <a:spcBef>
                <a:spcPts val="0"/>
              </a:spcBef>
              <a:defRPr/>
            </a:pPr>
            <a:r>
              <a:rPr lang="en-US" sz="1836" spc="0" dirty="0">
                <a:ln>
                  <a:noFill/>
                </a:ln>
                <a:solidFill>
                  <a:srgbClr val="505050"/>
                </a:solidFill>
                <a:latin typeface="Segoe UI"/>
                <a:cs typeface="Segoe UI Semilight" panose="020B0402040204020203" pitchFamily="34" charset="0"/>
              </a:rPr>
              <a:t> </a:t>
            </a:r>
            <a:endParaRPr lang="en-US" sz="1836" u="sng" spc="0" dirty="0">
              <a:solidFill>
                <a:srgbClr val="505050"/>
              </a:solidFill>
              <a:latin typeface="Segoe UI"/>
              <a:cs typeface="Segoe UI Semilight" panose="020B0402040204020203" pitchFamily="34" charset="0"/>
            </a:endParaRPr>
          </a:p>
        </p:txBody>
      </p:sp>
      <p:sp>
        <p:nvSpPr>
          <p:cNvPr id="89" name="TextBox 88">
            <a:extLst>
              <a:ext uri="{FF2B5EF4-FFF2-40B4-BE49-F238E27FC236}">
                <a16:creationId xmlns:a16="http://schemas.microsoft.com/office/drawing/2014/main" id="{60757EF2-5F03-40C6-BF07-DB8A1AB405F6}"/>
              </a:ext>
            </a:extLst>
          </p:cNvPr>
          <p:cNvSpPr txBox="1"/>
          <p:nvPr/>
        </p:nvSpPr>
        <p:spPr>
          <a:xfrm>
            <a:off x="3388705" y="5782633"/>
            <a:ext cx="2520250" cy="521089"/>
          </a:xfrm>
          <a:prstGeom prst="rect">
            <a:avLst/>
          </a:prstGeom>
          <a:noFill/>
        </p:spPr>
        <p:txBody>
          <a:bodyPr wrap="square" lIns="186521" tIns="149217" rIns="186521" bIns="149217" rtlCol="0">
            <a:spAutoFit/>
          </a:bodyPr>
          <a:lstStyle/>
          <a:p>
            <a:pPr algn="ctr" defTabSz="913575" fontAlgn="base">
              <a:spcBef>
                <a:spcPct val="0"/>
              </a:spcBef>
              <a:defRPr/>
            </a:pPr>
            <a:r>
              <a:rPr lang="en-US" sz="1428" kern="0" dirty="0">
                <a:solidFill>
                  <a:srgbClr val="505050"/>
                </a:solidFill>
                <a:latin typeface="Segoe UI Semilight" panose="020B0402040204020203" pitchFamily="34" charset="0"/>
                <a:cs typeface="Segoe UI Semilight" panose="020B0402040204020203" pitchFamily="34" charset="0"/>
              </a:rPr>
              <a:t> </a:t>
            </a:r>
          </a:p>
        </p:txBody>
      </p:sp>
      <p:grpSp>
        <p:nvGrpSpPr>
          <p:cNvPr id="17" name="Group 16">
            <a:extLst>
              <a:ext uri="{FF2B5EF4-FFF2-40B4-BE49-F238E27FC236}">
                <a16:creationId xmlns:a16="http://schemas.microsoft.com/office/drawing/2014/main" id="{AC4088D2-9928-40B1-AB4B-414499D7E765}"/>
              </a:ext>
            </a:extLst>
          </p:cNvPr>
          <p:cNvGrpSpPr/>
          <p:nvPr/>
        </p:nvGrpSpPr>
        <p:grpSpPr>
          <a:xfrm>
            <a:off x="9913757" y="1727285"/>
            <a:ext cx="1235540" cy="1235540"/>
            <a:chOff x="9719388" y="1693571"/>
            <a:chExt cx="1211424" cy="1211424"/>
          </a:xfrm>
        </p:grpSpPr>
        <p:sp>
          <p:nvSpPr>
            <p:cNvPr id="35" name="Oval 34">
              <a:extLst>
                <a:ext uri="{FF2B5EF4-FFF2-40B4-BE49-F238E27FC236}">
                  <a16:creationId xmlns:a16="http://schemas.microsoft.com/office/drawing/2014/main" id="{680E37E0-1975-46E9-8AED-E1E2CF1F5398}"/>
                </a:ext>
              </a:extLst>
            </p:cNvPr>
            <p:cNvSpPr/>
            <p:nvPr/>
          </p:nvSpPr>
          <p:spPr bwMode="auto">
            <a:xfrm>
              <a:off x="9755291" y="1729474"/>
              <a:ext cx="1139618" cy="1139618"/>
            </a:xfrm>
            <a:prstGeom prst="ellipse">
              <a:avLst/>
            </a:prstGeom>
            <a:solidFill>
              <a:schemeClr val="accent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cs typeface="Segoe UI" pitchFamily="34" charset="0"/>
              </a:endParaRPr>
            </a:p>
          </p:txBody>
        </p:sp>
        <p:sp>
          <p:nvSpPr>
            <p:cNvPr id="65" name="Oval 64">
              <a:extLst>
                <a:ext uri="{FF2B5EF4-FFF2-40B4-BE49-F238E27FC236}">
                  <a16:creationId xmlns:a16="http://schemas.microsoft.com/office/drawing/2014/main" id="{3B20649C-6032-4140-A827-46E20C016683}"/>
                </a:ext>
              </a:extLst>
            </p:cNvPr>
            <p:cNvSpPr/>
            <p:nvPr/>
          </p:nvSpPr>
          <p:spPr bwMode="auto">
            <a:xfrm>
              <a:off x="9719388" y="1693571"/>
              <a:ext cx="1211424" cy="1211424"/>
            </a:xfrm>
            <a:prstGeom prst="ellipse">
              <a:avLst/>
            </a:prstGeom>
            <a:noFill/>
            <a:ln w="6350">
              <a:solidFill>
                <a:srgbClr val="30E5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 name="Group 35">
              <a:extLst>
                <a:ext uri="{FF2B5EF4-FFF2-40B4-BE49-F238E27FC236}">
                  <a16:creationId xmlns:a16="http://schemas.microsoft.com/office/drawing/2014/main" id="{2BCCE7D8-3B52-46A9-AECE-85DBD09D5BC7}"/>
                </a:ext>
              </a:extLst>
            </p:cNvPr>
            <p:cNvGrpSpPr/>
            <p:nvPr/>
          </p:nvGrpSpPr>
          <p:grpSpPr>
            <a:xfrm>
              <a:off x="10163456" y="2043234"/>
              <a:ext cx="323289" cy="512098"/>
              <a:chOff x="6234384" y="3357834"/>
              <a:chExt cx="125730" cy="219075"/>
            </a:xfrm>
            <a:noFill/>
          </p:grpSpPr>
          <p:sp>
            <p:nvSpPr>
              <p:cNvPr id="37" name="Freeform: Shape 36">
                <a:extLst>
                  <a:ext uri="{FF2B5EF4-FFF2-40B4-BE49-F238E27FC236}">
                    <a16:creationId xmlns:a16="http://schemas.microsoft.com/office/drawing/2014/main" id="{EBF9595C-F369-46C3-B8E3-F2A218618AEE}"/>
                  </a:ext>
                </a:extLst>
              </p:cNvPr>
              <p:cNvSpPr/>
              <p:nvPr/>
            </p:nvSpPr>
            <p:spPr>
              <a:xfrm>
                <a:off x="6234384" y="3486421"/>
                <a:ext cx="66675" cy="66675"/>
              </a:xfrm>
              <a:custGeom>
                <a:avLst/>
                <a:gdLst>
                  <a:gd name="connsiteX0" fmla="*/ 65451 w 66675"/>
                  <a:gd name="connsiteY0" fmla="*/ 52116 h 66675"/>
                  <a:gd name="connsiteX1" fmla="*/ 7348 w 66675"/>
                  <a:gd name="connsiteY1" fmla="*/ 7348 h 66675"/>
                  <a:gd name="connsiteX2" fmla="*/ 64498 w 66675"/>
                  <a:gd name="connsiteY2" fmla="*/ 67356 h 66675"/>
                </a:gdLst>
                <a:ahLst/>
                <a:cxnLst>
                  <a:cxn ang="0">
                    <a:pos x="connsiteX0" y="connsiteY0"/>
                  </a:cxn>
                  <a:cxn ang="0">
                    <a:pos x="connsiteX1" y="connsiteY1"/>
                  </a:cxn>
                  <a:cxn ang="0">
                    <a:pos x="connsiteX2" y="connsiteY2"/>
                  </a:cxn>
                </a:cxnLst>
                <a:rect l="l" t="t" r="r" b="b"/>
                <a:pathLst>
                  <a:path w="66675" h="66675">
                    <a:moveTo>
                      <a:pt x="65451" y="52116"/>
                    </a:moveTo>
                    <a:cubicBezTo>
                      <a:pt x="63546" y="43543"/>
                      <a:pt x="53068" y="14968"/>
                      <a:pt x="7348" y="7348"/>
                    </a:cubicBezTo>
                    <a:cubicBezTo>
                      <a:pt x="7348" y="23541"/>
                      <a:pt x="17826" y="63546"/>
                      <a:pt x="64498"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38" name="Freeform: Shape 37">
                <a:extLst>
                  <a:ext uri="{FF2B5EF4-FFF2-40B4-BE49-F238E27FC236}">
                    <a16:creationId xmlns:a16="http://schemas.microsoft.com/office/drawing/2014/main" id="{A0F72523-3C1D-408F-9EAA-004599F77C22}"/>
                  </a:ext>
                </a:extLst>
              </p:cNvPr>
              <p:cNvSpPr/>
              <p:nvPr/>
            </p:nvSpPr>
            <p:spPr>
              <a:xfrm>
                <a:off x="6293439" y="3502614"/>
                <a:ext cx="66675" cy="66675"/>
              </a:xfrm>
              <a:custGeom>
                <a:avLst/>
                <a:gdLst>
                  <a:gd name="connsiteX0" fmla="*/ 7348 w 66675"/>
                  <a:gd name="connsiteY0" fmla="*/ 52116 h 66675"/>
                  <a:gd name="connsiteX1" fmla="*/ 65451 w 66675"/>
                  <a:gd name="connsiteY1" fmla="*/ 7348 h 66675"/>
                  <a:gd name="connsiteX2" fmla="*/ 8301 w 66675"/>
                  <a:gd name="connsiteY2" fmla="*/ 67356 h 66675"/>
                </a:gdLst>
                <a:ahLst/>
                <a:cxnLst>
                  <a:cxn ang="0">
                    <a:pos x="connsiteX0" y="connsiteY0"/>
                  </a:cxn>
                  <a:cxn ang="0">
                    <a:pos x="connsiteX1" y="connsiteY1"/>
                  </a:cxn>
                  <a:cxn ang="0">
                    <a:pos x="connsiteX2" y="connsiteY2"/>
                  </a:cxn>
                </a:cxnLst>
                <a:rect l="l" t="t" r="r" b="b"/>
                <a:pathLst>
                  <a:path w="66675" h="66675">
                    <a:moveTo>
                      <a:pt x="7348" y="52116"/>
                    </a:moveTo>
                    <a:cubicBezTo>
                      <a:pt x="9253" y="43543"/>
                      <a:pt x="19731" y="14968"/>
                      <a:pt x="65451" y="7348"/>
                    </a:cubicBezTo>
                    <a:cubicBezTo>
                      <a:pt x="65451" y="23541"/>
                      <a:pt x="54973" y="63546"/>
                      <a:pt x="8301"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39" name="Freeform: Shape 38">
                <a:extLst>
                  <a:ext uri="{FF2B5EF4-FFF2-40B4-BE49-F238E27FC236}">
                    <a16:creationId xmlns:a16="http://schemas.microsoft.com/office/drawing/2014/main" id="{1DD14BC8-D689-4ED2-AFF6-ED37FCC497C6}"/>
                  </a:ext>
                </a:extLst>
              </p:cNvPr>
              <p:cNvSpPr/>
              <p:nvPr/>
            </p:nvSpPr>
            <p:spPr>
              <a:xfrm>
                <a:off x="6234384" y="3427366"/>
                <a:ext cx="66675" cy="66675"/>
              </a:xfrm>
              <a:custGeom>
                <a:avLst/>
                <a:gdLst>
                  <a:gd name="connsiteX0" fmla="*/ 65451 w 66675"/>
                  <a:gd name="connsiteY0" fmla="*/ 52116 h 66675"/>
                  <a:gd name="connsiteX1" fmla="*/ 7348 w 66675"/>
                  <a:gd name="connsiteY1" fmla="*/ 7348 h 66675"/>
                  <a:gd name="connsiteX2" fmla="*/ 64498 w 66675"/>
                  <a:gd name="connsiteY2" fmla="*/ 67356 h 66675"/>
                </a:gdLst>
                <a:ahLst/>
                <a:cxnLst>
                  <a:cxn ang="0">
                    <a:pos x="connsiteX0" y="connsiteY0"/>
                  </a:cxn>
                  <a:cxn ang="0">
                    <a:pos x="connsiteX1" y="connsiteY1"/>
                  </a:cxn>
                  <a:cxn ang="0">
                    <a:pos x="connsiteX2" y="connsiteY2"/>
                  </a:cxn>
                </a:cxnLst>
                <a:rect l="l" t="t" r="r" b="b"/>
                <a:pathLst>
                  <a:path w="66675" h="66675">
                    <a:moveTo>
                      <a:pt x="65451" y="52116"/>
                    </a:moveTo>
                    <a:cubicBezTo>
                      <a:pt x="63546" y="43543"/>
                      <a:pt x="53068" y="14968"/>
                      <a:pt x="7348" y="7348"/>
                    </a:cubicBezTo>
                    <a:cubicBezTo>
                      <a:pt x="7348" y="23541"/>
                      <a:pt x="17826" y="63546"/>
                      <a:pt x="64498"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0" name="Freeform: Shape 39">
                <a:extLst>
                  <a:ext uri="{FF2B5EF4-FFF2-40B4-BE49-F238E27FC236}">
                    <a16:creationId xmlns:a16="http://schemas.microsoft.com/office/drawing/2014/main" id="{9B37FB8C-6982-4462-9C86-39E1AAB4C40C}"/>
                  </a:ext>
                </a:extLst>
              </p:cNvPr>
              <p:cNvSpPr/>
              <p:nvPr/>
            </p:nvSpPr>
            <p:spPr>
              <a:xfrm>
                <a:off x="6293439" y="3443559"/>
                <a:ext cx="66675" cy="66675"/>
              </a:xfrm>
              <a:custGeom>
                <a:avLst/>
                <a:gdLst>
                  <a:gd name="connsiteX0" fmla="*/ 7348 w 66675"/>
                  <a:gd name="connsiteY0" fmla="*/ 52116 h 66675"/>
                  <a:gd name="connsiteX1" fmla="*/ 65451 w 66675"/>
                  <a:gd name="connsiteY1" fmla="*/ 7348 h 66675"/>
                  <a:gd name="connsiteX2" fmla="*/ 8301 w 66675"/>
                  <a:gd name="connsiteY2" fmla="*/ 67356 h 66675"/>
                </a:gdLst>
                <a:ahLst/>
                <a:cxnLst>
                  <a:cxn ang="0">
                    <a:pos x="connsiteX0" y="connsiteY0"/>
                  </a:cxn>
                  <a:cxn ang="0">
                    <a:pos x="connsiteX1" y="connsiteY1"/>
                  </a:cxn>
                  <a:cxn ang="0">
                    <a:pos x="connsiteX2" y="connsiteY2"/>
                  </a:cxn>
                </a:cxnLst>
                <a:rect l="l" t="t" r="r" b="b"/>
                <a:pathLst>
                  <a:path w="66675" h="66675">
                    <a:moveTo>
                      <a:pt x="7348" y="52116"/>
                    </a:moveTo>
                    <a:cubicBezTo>
                      <a:pt x="9253" y="43543"/>
                      <a:pt x="19731" y="14968"/>
                      <a:pt x="65451" y="7348"/>
                    </a:cubicBezTo>
                    <a:cubicBezTo>
                      <a:pt x="65451" y="23541"/>
                      <a:pt x="54973" y="63546"/>
                      <a:pt x="8301"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1" name="Freeform: Shape 40">
                <a:extLst>
                  <a:ext uri="{FF2B5EF4-FFF2-40B4-BE49-F238E27FC236}">
                    <a16:creationId xmlns:a16="http://schemas.microsoft.com/office/drawing/2014/main" id="{B50E7B5A-0183-4119-95BE-AE792D9512C2}"/>
                  </a:ext>
                </a:extLst>
              </p:cNvPr>
              <p:cNvSpPr/>
              <p:nvPr/>
            </p:nvSpPr>
            <p:spPr>
              <a:xfrm>
                <a:off x="6234384" y="3367359"/>
                <a:ext cx="66675" cy="66675"/>
              </a:xfrm>
              <a:custGeom>
                <a:avLst/>
                <a:gdLst>
                  <a:gd name="connsiteX0" fmla="*/ 65451 w 66675"/>
                  <a:gd name="connsiteY0" fmla="*/ 52116 h 66675"/>
                  <a:gd name="connsiteX1" fmla="*/ 7348 w 66675"/>
                  <a:gd name="connsiteY1" fmla="*/ 7348 h 66675"/>
                  <a:gd name="connsiteX2" fmla="*/ 64498 w 66675"/>
                  <a:gd name="connsiteY2" fmla="*/ 67356 h 66675"/>
                </a:gdLst>
                <a:ahLst/>
                <a:cxnLst>
                  <a:cxn ang="0">
                    <a:pos x="connsiteX0" y="connsiteY0"/>
                  </a:cxn>
                  <a:cxn ang="0">
                    <a:pos x="connsiteX1" y="connsiteY1"/>
                  </a:cxn>
                  <a:cxn ang="0">
                    <a:pos x="connsiteX2" y="connsiteY2"/>
                  </a:cxn>
                </a:cxnLst>
                <a:rect l="l" t="t" r="r" b="b"/>
                <a:pathLst>
                  <a:path w="66675" h="66675">
                    <a:moveTo>
                      <a:pt x="65451" y="52116"/>
                    </a:moveTo>
                    <a:cubicBezTo>
                      <a:pt x="63546" y="43543"/>
                      <a:pt x="53068" y="14968"/>
                      <a:pt x="7348" y="7348"/>
                    </a:cubicBezTo>
                    <a:cubicBezTo>
                      <a:pt x="7348" y="23541"/>
                      <a:pt x="17826" y="63546"/>
                      <a:pt x="64498"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2" name="Freeform: Shape 41">
                <a:extLst>
                  <a:ext uri="{FF2B5EF4-FFF2-40B4-BE49-F238E27FC236}">
                    <a16:creationId xmlns:a16="http://schemas.microsoft.com/office/drawing/2014/main" id="{BA4B5BBB-19FF-4108-B920-FBC8986B2D5B}"/>
                  </a:ext>
                </a:extLst>
              </p:cNvPr>
              <p:cNvSpPr/>
              <p:nvPr/>
            </p:nvSpPr>
            <p:spPr>
              <a:xfrm>
                <a:off x="6293439" y="3382599"/>
                <a:ext cx="66675" cy="66675"/>
              </a:xfrm>
              <a:custGeom>
                <a:avLst/>
                <a:gdLst>
                  <a:gd name="connsiteX0" fmla="*/ 7348 w 66675"/>
                  <a:gd name="connsiteY0" fmla="*/ 52116 h 66675"/>
                  <a:gd name="connsiteX1" fmla="*/ 65451 w 66675"/>
                  <a:gd name="connsiteY1" fmla="*/ 7348 h 66675"/>
                  <a:gd name="connsiteX2" fmla="*/ 8301 w 66675"/>
                  <a:gd name="connsiteY2" fmla="*/ 67356 h 66675"/>
                </a:gdLst>
                <a:ahLst/>
                <a:cxnLst>
                  <a:cxn ang="0">
                    <a:pos x="connsiteX0" y="connsiteY0"/>
                  </a:cxn>
                  <a:cxn ang="0">
                    <a:pos x="connsiteX1" y="connsiteY1"/>
                  </a:cxn>
                  <a:cxn ang="0">
                    <a:pos x="connsiteX2" y="connsiteY2"/>
                  </a:cxn>
                </a:cxnLst>
                <a:rect l="l" t="t" r="r" b="b"/>
                <a:pathLst>
                  <a:path w="66675" h="66675">
                    <a:moveTo>
                      <a:pt x="7348" y="52116"/>
                    </a:moveTo>
                    <a:cubicBezTo>
                      <a:pt x="9253" y="43543"/>
                      <a:pt x="19731" y="14968"/>
                      <a:pt x="65451" y="7348"/>
                    </a:cubicBezTo>
                    <a:cubicBezTo>
                      <a:pt x="65451" y="23541"/>
                      <a:pt x="54973" y="63546"/>
                      <a:pt x="8301"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6" name="Freeform: Shape 45">
                <a:extLst>
                  <a:ext uri="{FF2B5EF4-FFF2-40B4-BE49-F238E27FC236}">
                    <a16:creationId xmlns:a16="http://schemas.microsoft.com/office/drawing/2014/main" id="{2828C9B0-F486-4849-83C7-FC2B2FE3571F}"/>
                  </a:ext>
                </a:extLst>
              </p:cNvPr>
              <p:cNvSpPr/>
              <p:nvPr/>
            </p:nvSpPr>
            <p:spPr>
              <a:xfrm>
                <a:off x="6293439" y="3414984"/>
                <a:ext cx="9525" cy="161925"/>
              </a:xfrm>
              <a:custGeom>
                <a:avLst/>
                <a:gdLst>
                  <a:gd name="connsiteX0" fmla="*/ 7348 w 9525"/>
                  <a:gd name="connsiteY0" fmla="*/ 7348 h 161925"/>
                  <a:gd name="connsiteX1" fmla="*/ 7348 w 9525"/>
                  <a:gd name="connsiteY1" fmla="*/ 159748 h 161925"/>
                </a:gdLst>
                <a:ahLst/>
                <a:cxnLst>
                  <a:cxn ang="0">
                    <a:pos x="connsiteX0" y="connsiteY0"/>
                  </a:cxn>
                  <a:cxn ang="0">
                    <a:pos x="connsiteX1" y="connsiteY1"/>
                  </a:cxn>
                </a:cxnLst>
                <a:rect l="l" t="t" r="r" b="b"/>
                <a:pathLst>
                  <a:path w="9525" h="161925">
                    <a:moveTo>
                      <a:pt x="7348" y="7348"/>
                    </a:moveTo>
                    <a:lnTo>
                      <a:pt x="7348" y="159748"/>
                    </a:ln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8" name="Freeform: Shape 47">
                <a:extLst>
                  <a:ext uri="{FF2B5EF4-FFF2-40B4-BE49-F238E27FC236}">
                    <a16:creationId xmlns:a16="http://schemas.microsoft.com/office/drawing/2014/main" id="{4053A7D0-92E8-4EFC-9C2B-164043D89B69}"/>
                  </a:ext>
                </a:extLst>
              </p:cNvPr>
              <p:cNvSpPr/>
              <p:nvPr/>
            </p:nvSpPr>
            <p:spPr>
              <a:xfrm>
                <a:off x="6282962" y="3357834"/>
                <a:ext cx="47625" cy="47625"/>
              </a:xfrm>
              <a:custGeom>
                <a:avLst/>
                <a:gdLst>
                  <a:gd name="connsiteX0" fmla="*/ 45448 w 47625"/>
                  <a:gd name="connsiteY0" fmla="*/ 26398 h 47625"/>
                  <a:gd name="connsiteX1" fmla="*/ 26398 w 47625"/>
                  <a:gd name="connsiteY1" fmla="*/ 45448 h 47625"/>
                  <a:gd name="connsiteX2" fmla="*/ 7348 w 47625"/>
                  <a:gd name="connsiteY2" fmla="*/ 26398 h 47625"/>
                  <a:gd name="connsiteX3" fmla="*/ 26398 w 47625"/>
                  <a:gd name="connsiteY3" fmla="*/ 7348 h 47625"/>
                  <a:gd name="connsiteX4" fmla="*/ 45448 w 47625"/>
                  <a:gd name="connsiteY4" fmla="*/ 26398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5448" y="26398"/>
                    </a:moveTo>
                    <a:cubicBezTo>
                      <a:pt x="45448" y="36919"/>
                      <a:pt x="36919" y="45448"/>
                      <a:pt x="26398" y="45448"/>
                    </a:cubicBezTo>
                    <a:cubicBezTo>
                      <a:pt x="15877" y="45448"/>
                      <a:pt x="7348" y="36919"/>
                      <a:pt x="7348" y="26398"/>
                    </a:cubicBezTo>
                    <a:cubicBezTo>
                      <a:pt x="7348" y="15877"/>
                      <a:pt x="15877" y="7348"/>
                      <a:pt x="26398" y="7348"/>
                    </a:cubicBezTo>
                    <a:cubicBezTo>
                      <a:pt x="36919" y="7348"/>
                      <a:pt x="45448" y="15877"/>
                      <a:pt x="45448" y="26398"/>
                    </a:cubicBezTo>
                    <a:close/>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grpSp>
      </p:grpSp>
      <p:grpSp>
        <p:nvGrpSpPr>
          <p:cNvPr id="15" name="Group 14">
            <a:extLst>
              <a:ext uri="{FF2B5EF4-FFF2-40B4-BE49-F238E27FC236}">
                <a16:creationId xmlns:a16="http://schemas.microsoft.com/office/drawing/2014/main" id="{F006FEE6-07BE-41DA-96C3-E45F9DA3F3DD}"/>
              </a:ext>
            </a:extLst>
          </p:cNvPr>
          <p:cNvGrpSpPr/>
          <p:nvPr/>
        </p:nvGrpSpPr>
        <p:grpSpPr>
          <a:xfrm>
            <a:off x="4162704" y="1727285"/>
            <a:ext cx="1235540" cy="1235540"/>
            <a:chOff x="4080588" y="1693571"/>
            <a:chExt cx="1211424" cy="1211424"/>
          </a:xfrm>
        </p:grpSpPr>
        <p:sp>
          <p:nvSpPr>
            <p:cNvPr id="28" name="Oval 27">
              <a:extLst>
                <a:ext uri="{FF2B5EF4-FFF2-40B4-BE49-F238E27FC236}">
                  <a16:creationId xmlns:a16="http://schemas.microsoft.com/office/drawing/2014/main" id="{961C34C9-DC29-4501-BAD4-543F86AA5973}"/>
                </a:ext>
              </a:extLst>
            </p:cNvPr>
            <p:cNvSpPr/>
            <p:nvPr/>
          </p:nvSpPr>
          <p:spPr bwMode="auto">
            <a:xfrm>
              <a:off x="4116491" y="1729474"/>
              <a:ext cx="1139618" cy="1139618"/>
            </a:xfrm>
            <a:prstGeom prst="ellipse">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cs typeface="Segoe UI" pitchFamily="34" charset="0"/>
              </a:endParaRPr>
            </a:p>
          </p:txBody>
        </p:sp>
        <p:sp>
          <p:nvSpPr>
            <p:cNvPr id="62" name="Oval 61">
              <a:extLst>
                <a:ext uri="{FF2B5EF4-FFF2-40B4-BE49-F238E27FC236}">
                  <a16:creationId xmlns:a16="http://schemas.microsoft.com/office/drawing/2014/main" id="{92EA03F9-9DB7-465B-A894-B9C16B3E9A2E}"/>
                </a:ext>
              </a:extLst>
            </p:cNvPr>
            <p:cNvSpPr/>
            <p:nvPr/>
          </p:nvSpPr>
          <p:spPr bwMode="auto">
            <a:xfrm>
              <a:off x="4080588" y="1693571"/>
              <a:ext cx="1211424" cy="1211424"/>
            </a:xfrm>
            <a:prstGeom prst="ellipse">
              <a:avLst/>
            </a:prstGeom>
            <a:noFill/>
            <a:ln w="6350">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9" name="Graphic 78" descr="Telescope">
              <a:extLst>
                <a:ext uri="{FF2B5EF4-FFF2-40B4-BE49-F238E27FC236}">
                  <a16:creationId xmlns:a16="http://schemas.microsoft.com/office/drawing/2014/main" id="{62D1D2E1-6A50-4A4D-B275-A14D3B6263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0540" y="1933523"/>
              <a:ext cx="731520" cy="731520"/>
            </a:xfrm>
            <a:prstGeom prst="rect">
              <a:avLst/>
            </a:prstGeom>
          </p:spPr>
        </p:pic>
      </p:grpSp>
      <p:grpSp>
        <p:nvGrpSpPr>
          <p:cNvPr id="14" name="Group 13">
            <a:extLst>
              <a:ext uri="{FF2B5EF4-FFF2-40B4-BE49-F238E27FC236}">
                <a16:creationId xmlns:a16="http://schemas.microsoft.com/office/drawing/2014/main" id="{369427A7-080B-4FFC-B411-A42A00DDEA9F}"/>
              </a:ext>
            </a:extLst>
          </p:cNvPr>
          <p:cNvGrpSpPr/>
          <p:nvPr/>
        </p:nvGrpSpPr>
        <p:grpSpPr>
          <a:xfrm>
            <a:off x="1287177" y="1727285"/>
            <a:ext cx="1235540" cy="1235540"/>
            <a:chOff x="1261188" y="1693571"/>
            <a:chExt cx="1211424" cy="1211424"/>
          </a:xfrm>
        </p:grpSpPr>
        <p:sp>
          <p:nvSpPr>
            <p:cNvPr id="53" name="Oval 52">
              <a:extLst>
                <a:ext uri="{FF2B5EF4-FFF2-40B4-BE49-F238E27FC236}">
                  <a16:creationId xmlns:a16="http://schemas.microsoft.com/office/drawing/2014/main" id="{9DEF6A8A-BC15-4DDF-B7BD-A9234F7C12D6}"/>
                </a:ext>
              </a:extLst>
            </p:cNvPr>
            <p:cNvSpPr/>
            <p:nvPr/>
          </p:nvSpPr>
          <p:spPr bwMode="auto">
            <a:xfrm>
              <a:off x="1297091" y="1729474"/>
              <a:ext cx="1139618" cy="1139618"/>
            </a:xfrm>
            <a:prstGeom prst="ellipse">
              <a:avLst/>
            </a:prstGeom>
            <a:solidFill>
              <a:schemeClr val="tx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Oval 60">
              <a:extLst>
                <a:ext uri="{FF2B5EF4-FFF2-40B4-BE49-F238E27FC236}">
                  <a16:creationId xmlns:a16="http://schemas.microsoft.com/office/drawing/2014/main" id="{956FCEC0-B2FB-40F1-9CEA-70A9255E5C55}"/>
                </a:ext>
              </a:extLst>
            </p:cNvPr>
            <p:cNvSpPr/>
            <p:nvPr/>
          </p:nvSpPr>
          <p:spPr bwMode="auto">
            <a:xfrm>
              <a:off x="1261188" y="1693571"/>
              <a:ext cx="1211424" cy="1211424"/>
            </a:xfrm>
            <a:prstGeom prst="ellipse">
              <a:avLst/>
            </a:prstGeom>
            <a:noFill/>
            <a:ln w="6350">
              <a:solidFill>
                <a:srgbClr val="00413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0" name="Graphic 79" descr="Thought bubble">
              <a:extLst>
                <a:ext uri="{FF2B5EF4-FFF2-40B4-BE49-F238E27FC236}">
                  <a16:creationId xmlns:a16="http://schemas.microsoft.com/office/drawing/2014/main" id="{AFF010E9-1C82-478F-AB27-0A12461C7F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01140" y="1933523"/>
              <a:ext cx="731520" cy="731520"/>
            </a:xfrm>
            <a:prstGeom prst="rect">
              <a:avLst/>
            </a:prstGeom>
          </p:spPr>
        </p:pic>
      </p:grpSp>
      <p:grpSp>
        <p:nvGrpSpPr>
          <p:cNvPr id="16" name="Group 15">
            <a:extLst>
              <a:ext uri="{FF2B5EF4-FFF2-40B4-BE49-F238E27FC236}">
                <a16:creationId xmlns:a16="http://schemas.microsoft.com/office/drawing/2014/main" id="{029AEE13-B4B5-4620-A261-D9E43798DCBD}"/>
              </a:ext>
            </a:extLst>
          </p:cNvPr>
          <p:cNvGrpSpPr/>
          <p:nvPr/>
        </p:nvGrpSpPr>
        <p:grpSpPr>
          <a:xfrm>
            <a:off x="7038230" y="1727285"/>
            <a:ext cx="1235540" cy="1235540"/>
            <a:chOff x="6899988" y="1693571"/>
            <a:chExt cx="1211424" cy="1211424"/>
          </a:xfrm>
        </p:grpSpPr>
        <p:sp>
          <p:nvSpPr>
            <p:cNvPr id="31" name="Oval 30">
              <a:extLst>
                <a:ext uri="{FF2B5EF4-FFF2-40B4-BE49-F238E27FC236}">
                  <a16:creationId xmlns:a16="http://schemas.microsoft.com/office/drawing/2014/main" id="{6EE3C708-F2A7-4B41-9620-AAEA7ED71419}"/>
                </a:ext>
              </a:extLst>
            </p:cNvPr>
            <p:cNvSpPr/>
            <p:nvPr/>
          </p:nvSpPr>
          <p:spPr bwMode="auto">
            <a:xfrm>
              <a:off x="6935891" y="1729474"/>
              <a:ext cx="1139618" cy="1139618"/>
            </a:xfrm>
            <a:prstGeom prst="ellipse">
              <a:avLst/>
            </a:prstGeom>
            <a:solidFill>
              <a:schemeClr val="accent2">
                <a:lumMod val="7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cs typeface="Segoe UI" pitchFamily="34" charset="0"/>
              </a:endParaRPr>
            </a:p>
          </p:txBody>
        </p:sp>
        <p:sp>
          <p:nvSpPr>
            <p:cNvPr id="64" name="Oval 63">
              <a:extLst>
                <a:ext uri="{FF2B5EF4-FFF2-40B4-BE49-F238E27FC236}">
                  <a16:creationId xmlns:a16="http://schemas.microsoft.com/office/drawing/2014/main" id="{6C381392-4D67-408D-8D17-159EFE7356D4}"/>
                </a:ext>
              </a:extLst>
            </p:cNvPr>
            <p:cNvSpPr/>
            <p:nvPr/>
          </p:nvSpPr>
          <p:spPr bwMode="auto">
            <a:xfrm>
              <a:off x="6899988" y="1693571"/>
              <a:ext cx="1211424" cy="1211424"/>
            </a:xfrm>
            <a:prstGeom prst="ellipse">
              <a:avLst/>
            </a:prstGeom>
            <a:noFill/>
            <a:ln w="6350">
              <a:solidFill>
                <a:srgbClr val="17B9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6" name="Group 85">
              <a:extLst>
                <a:ext uri="{FF2B5EF4-FFF2-40B4-BE49-F238E27FC236}">
                  <a16:creationId xmlns:a16="http://schemas.microsoft.com/office/drawing/2014/main" id="{B68930FE-005F-451D-BDDF-D97AF9C9231D}"/>
                </a:ext>
              </a:extLst>
            </p:cNvPr>
            <p:cNvGrpSpPr/>
            <p:nvPr/>
          </p:nvGrpSpPr>
          <p:grpSpPr>
            <a:xfrm>
              <a:off x="7274656" y="1882940"/>
              <a:ext cx="462088" cy="832687"/>
              <a:chOff x="6767194" y="2308894"/>
              <a:chExt cx="647461" cy="1262287"/>
            </a:xfrm>
            <a:noFill/>
          </p:grpSpPr>
          <p:sp>
            <p:nvSpPr>
              <p:cNvPr id="87" name="Freeform 17">
                <a:extLst>
                  <a:ext uri="{FF2B5EF4-FFF2-40B4-BE49-F238E27FC236}">
                    <a16:creationId xmlns:a16="http://schemas.microsoft.com/office/drawing/2014/main" id="{771E337A-474F-49F7-9591-C486D845E820}"/>
                  </a:ext>
                </a:extLst>
              </p:cNvPr>
              <p:cNvSpPr>
                <a:spLocks noEditPoints="1"/>
              </p:cNvSpPr>
              <p:nvPr/>
            </p:nvSpPr>
            <p:spPr bwMode="black">
              <a:xfrm>
                <a:off x="6767194" y="2684625"/>
                <a:ext cx="494701" cy="886556"/>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grpFill/>
              <a:ln w="19050">
                <a:solidFill>
                  <a:schemeClr val="bg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632">
                  <a:solidFill>
                    <a:srgbClr val="353535"/>
                  </a:solidFill>
                  <a:latin typeface="Segoe UI Semilight"/>
                </a:endParaRPr>
              </a:p>
            </p:txBody>
          </p:sp>
          <p:sp>
            <p:nvSpPr>
              <p:cNvPr id="88" name="Freeform 18">
                <a:extLst>
                  <a:ext uri="{FF2B5EF4-FFF2-40B4-BE49-F238E27FC236}">
                    <a16:creationId xmlns:a16="http://schemas.microsoft.com/office/drawing/2014/main" id="{2638E349-14D3-4DA9-8A6C-57C8BC2DD21E}"/>
                  </a:ext>
                </a:extLst>
              </p:cNvPr>
              <p:cNvSpPr>
                <a:spLocks noEditPoints="1"/>
              </p:cNvSpPr>
              <p:nvPr/>
            </p:nvSpPr>
            <p:spPr bwMode="black">
              <a:xfrm>
                <a:off x="6863580" y="2308894"/>
                <a:ext cx="551075" cy="432724"/>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grpFill/>
              <a:ln w="19050">
                <a:solidFill>
                  <a:schemeClr val="bg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632">
                  <a:solidFill>
                    <a:srgbClr val="353535"/>
                  </a:solidFill>
                  <a:latin typeface="Segoe UI Semilight"/>
                </a:endParaRPr>
              </a:p>
            </p:txBody>
          </p:sp>
        </p:grpSp>
      </p:grpSp>
      <p:sp>
        <p:nvSpPr>
          <p:cNvPr id="56" name="Rectangle 55">
            <a:extLst>
              <a:ext uri="{FF2B5EF4-FFF2-40B4-BE49-F238E27FC236}">
                <a16:creationId xmlns:a16="http://schemas.microsoft.com/office/drawing/2014/main" id="{C2597DE3-D900-4CDE-8810-50B3D251E0A9}"/>
              </a:ext>
            </a:extLst>
          </p:cNvPr>
          <p:cNvSpPr/>
          <p:nvPr/>
        </p:nvSpPr>
        <p:spPr bwMode="auto">
          <a:xfrm>
            <a:off x="467183" y="3143518"/>
            <a:ext cx="2875527" cy="2223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spcBef>
                <a:spcPct val="0"/>
              </a:spcBef>
              <a:defRPr/>
            </a:pPr>
            <a:r>
              <a:rPr lang="en-US" sz="1836" b="1" dirty="0">
                <a:solidFill>
                  <a:srgbClr val="004139"/>
                </a:solidFill>
                <a:latin typeface="Segoe UI Semilight" panose="020B0402040204020203" pitchFamily="34" charset="0"/>
                <a:cs typeface="Segoe UI Semilight" panose="020B0402040204020203" pitchFamily="34" charset="0"/>
              </a:rPr>
              <a:t>I</a:t>
            </a:r>
            <a:r>
              <a:rPr lang="en-US" sz="1836" b="1" dirty="0">
                <a:solidFill>
                  <a:srgbClr val="505050"/>
                </a:solidFill>
                <a:latin typeface="Segoe UI Semilight" panose="020B0402040204020203" pitchFamily="34" charset="0"/>
                <a:cs typeface="Segoe UI Semilight" panose="020B0402040204020203" pitchFamily="34" charset="0"/>
              </a:rPr>
              <a:t>nspire</a:t>
            </a:r>
            <a:endParaRPr lang="en-US" sz="1836" dirty="0">
              <a:solidFill>
                <a:srgbClr val="505050"/>
              </a:solidFill>
              <a:latin typeface="Segoe UI Semilight" panose="020B0402040204020203" pitchFamily="34" charset="0"/>
              <a:cs typeface="Segoe UI Semilight" panose="020B0402040204020203" pitchFamily="34" charset="0"/>
            </a:endParaRPr>
          </a:p>
        </p:txBody>
      </p:sp>
      <p:sp>
        <p:nvSpPr>
          <p:cNvPr id="58" name="Rectangle 57">
            <a:extLst>
              <a:ext uri="{FF2B5EF4-FFF2-40B4-BE49-F238E27FC236}">
                <a16:creationId xmlns:a16="http://schemas.microsoft.com/office/drawing/2014/main" id="{B630FE66-7789-4B86-B9E5-5030EDC182D6}"/>
              </a:ext>
            </a:extLst>
          </p:cNvPr>
          <p:cNvSpPr/>
          <p:nvPr/>
        </p:nvSpPr>
        <p:spPr bwMode="auto">
          <a:xfrm>
            <a:off x="3342710" y="3143518"/>
            <a:ext cx="2875527" cy="2223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spcBef>
                <a:spcPct val="0"/>
              </a:spcBef>
              <a:defRPr/>
            </a:pPr>
            <a:r>
              <a:rPr lang="en-US" sz="1836" b="1" dirty="0">
                <a:solidFill>
                  <a:schemeClr val="tx1"/>
                </a:solidFill>
                <a:latin typeface="Segoe UI Semibold" panose="020B0702040204020203" pitchFamily="34" charset="0"/>
                <a:cs typeface="Segoe UI Semibold" panose="020B0702040204020203" pitchFamily="34" charset="0"/>
              </a:rPr>
              <a:t>D</a:t>
            </a:r>
            <a:r>
              <a:rPr lang="en-US" sz="1836" b="1" dirty="0">
                <a:solidFill>
                  <a:srgbClr val="505050"/>
                </a:solidFill>
                <a:latin typeface="Segoe UI Semibold" panose="020B0702040204020203" pitchFamily="34" charset="0"/>
                <a:cs typeface="Segoe UI Semibold" panose="020B0702040204020203" pitchFamily="34" charset="0"/>
              </a:rPr>
              <a:t>esign - Sources</a:t>
            </a:r>
            <a:endParaRPr lang="en-US" sz="1836" dirty="0">
              <a:solidFill>
                <a:srgbClr val="505050"/>
              </a:solidFill>
              <a:latin typeface="Segoe UI Semibold" panose="020B0702040204020203" pitchFamily="34" charset="0"/>
              <a:cs typeface="Segoe UI Semibold" panose="020B0702040204020203" pitchFamily="34" charset="0"/>
            </a:endParaRPr>
          </a:p>
        </p:txBody>
      </p:sp>
      <p:sp>
        <p:nvSpPr>
          <p:cNvPr id="59" name="Rectangle 58">
            <a:extLst>
              <a:ext uri="{FF2B5EF4-FFF2-40B4-BE49-F238E27FC236}">
                <a16:creationId xmlns:a16="http://schemas.microsoft.com/office/drawing/2014/main" id="{C6E22A8B-27B9-4062-B5E7-9D6329D88FC3}"/>
              </a:ext>
            </a:extLst>
          </p:cNvPr>
          <p:cNvSpPr/>
          <p:nvPr/>
        </p:nvSpPr>
        <p:spPr bwMode="auto">
          <a:xfrm>
            <a:off x="6218237" y="3143518"/>
            <a:ext cx="2875527" cy="2223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spcBef>
                <a:spcPct val="0"/>
              </a:spcBef>
              <a:defRPr/>
            </a:pPr>
            <a:r>
              <a:rPr lang="en-US" sz="1836" dirty="0">
                <a:solidFill>
                  <a:schemeClr val="tx1"/>
                </a:solidFill>
                <a:latin typeface="Segoe UI Semibold"/>
                <a:ea typeface="Segoe UI" pitchFamily="34" charset="0"/>
                <a:cs typeface="Segoe UI Semibold"/>
              </a:rPr>
              <a:t>Design SQL Architecture</a:t>
            </a:r>
            <a:endParaRPr lang="en-US" sz="1836" dirty="0">
              <a:solidFill>
                <a:srgbClr val="505050"/>
              </a:solidFill>
              <a:latin typeface="Segoe UI Semibold" panose="020B0702040204020203" pitchFamily="34" charset="0"/>
              <a:ea typeface="Segoe UI" pitchFamily="34" charset="0"/>
              <a:cs typeface="Segoe UI Semibold" panose="020B0702040204020203" pitchFamily="34" charset="0"/>
            </a:endParaRPr>
          </a:p>
        </p:txBody>
      </p:sp>
      <p:sp>
        <p:nvSpPr>
          <p:cNvPr id="63" name="Rectangle 62">
            <a:extLst>
              <a:ext uri="{FF2B5EF4-FFF2-40B4-BE49-F238E27FC236}">
                <a16:creationId xmlns:a16="http://schemas.microsoft.com/office/drawing/2014/main" id="{08263C0A-5A56-4A76-8F19-3E75970E64A3}"/>
              </a:ext>
            </a:extLst>
          </p:cNvPr>
          <p:cNvSpPr/>
          <p:nvPr/>
        </p:nvSpPr>
        <p:spPr bwMode="auto">
          <a:xfrm>
            <a:off x="9093764" y="3143518"/>
            <a:ext cx="2875527" cy="2223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spcBef>
                <a:spcPct val="0"/>
              </a:spcBef>
              <a:defRPr/>
            </a:pPr>
            <a:r>
              <a:rPr lang="en-US" sz="1836" b="1" dirty="0">
                <a:solidFill>
                  <a:schemeClr val="tx1"/>
                </a:solidFill>
                <a:latin typeface="Segoe UI Semibold" panose="020B0702040204020203" pitchFamily="34" charset="0"/>
                <a:ea typeface="Segoe UI" pitchFamily="34" charset="0"/>
                <a:cs typeface="Segoe UI Semibold" panose="020B0702040204020203" pitchFamily="34" charset="0"/>
              </a:rPr>
              <a:t>Operate</a:t>
            </a:r>
            <a:endParaRPr lang="en-US" sz="1836" dirty="0">
              <a:solidFill>
                <a:schemeClr val="tx1"/>
              </a:solidFill>
              <a:latin typeface="Segoe UI Semibold" panose="020B0702040204020203" pitchFamily="34" charset="0"/>
              <a:ea typeface="Segoe UI" pitchFamily="34" charset="0"/>
              <a:cs typeface="Segoe UI Semibold" panose="020B0702040204020203" pitchFamily="34" charset="0"/>
            </a:endParaRPr>
          </a:p>
        </p:txBody>
      </p:sp>
      <p:cxnSp>
        <p:nvCxnSpPr>
          <p:cNvPr id="19" name="Straight Connector 18">
            <a:extLst>
              <a:ext uri="{FF2B5EF4-FFF2-40B4-BE49-F238E27FC236}">
                <a16:creationId xmlns:a16="http://schemas.microsoft.com/office/drawing/2014/main" id="{1EDFD8EF-9016-432F-B5A7-AA22B96B791D}"/>
              </a:ext>
            </a:extLst>
          </p:cNvPr>
          <p:cNvCxnSpPr>
            <a:cxnSpLocks/>
          </p:cNvCxnSpPr>
          <p:nvPr/>
        </p:nvCxnSpPr>
        <p:spPr>
          <a:xfrm>
            <a:off x="1375004" y="6644798"/>
            <a:ext cx="796599" cy="0"/>
          </a:xfrm>
          <a:prstGeom prst="line">
            <a:avLst/>
          </a:prstGeom>
          <a:ln w="28575" cap="rnd">
            <a:solidFill>
              <a:schemeClr val="tx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37E1814-EE7D-4023-BAFD-740D3AC2DF06}"/>
              </a:ext>
            </a:extLst>
          </p:cNvPr>
          <p:cNvCxnSpPr/>
          <p:nvPr/>
        </p:nvCxnSpPr>
        <p:spPr>
          <a:xfrm>
            <a:off x="4250530" y="6644798"/>
            <a:ext cx="796599" cy="0"/>
          </a:xfrm>
          <a:prstGeom prst="line">
            <a:avLst/>
          </a:prstGeom>
          <a:ln w="28575" cap="rnd">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0DEEBE2-C65B-4997-B79C-7117579C5D11}"/>
              </a:ext>
            </a:extLst>
          </p:cNvPr>
          <p:cNvCxnSpPr/>
          <p:nvPr/>
        </p:nvCxnSpPr>
        <p:spPr>
          <a:xfrm>
            <a:off x="7126057" y="6644798"/>
            <a:ext cx="796599" cy="0"/>
          </a:xfrm>
          <a:prstGeom prst="line">
            <a:avLst/>
          </a:prstGeom>
          <a:ln w="28575" cap="rnd">
            <a:solidFill>
              <a:srgbClr val="17B9A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A9C7E0-D01C-446D-9217-8066FEC32652}"/>
              </a:ext>
            </a:extLst>
          </p:cNvPr>
          <p:cNvCxnSpPr/>
          <p:nvPr/>
        </p:nvCxnSpPr>
        <p:spPr>
          <a:xfrm>
            <a:off x="10001584" y="6644798"/>
            <a:ext cx="796599" cy="0"/>
          </a:xfrm>
          <a:prstGeom prst="line">
            <a:avLst/>
          </a:prstGeom>
          <a:ln w="2857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D0FFF9F-C87C-4A7A-A0EB-557CF4AA40F1}"/>
              </a:ext>
            </a:extLst>
          </p:cNvPr>
          <p:cNvSpPr txBox="1"/>
          <p:nvPr/>
        </p:nvSpPr>
        <p:spPr>
          <a:xfrm>
            <a:off x="6230391" y="5782633"/>
            <a:ext cx="2520250" cy="521089"/>
          </a:xfrm>
          <a:prstGeom prst="rect">
            <a:avLst/>
          </a:prstGeom>
          <a:noFill/>
        </p:spPr>
        <p:txBody>
          <a:bodyPr wrap="square" lIns="186521" tIns="149217" rIns="186521" bIns="149217" rtlCol="0">
            <a:spAutoFit/>
          </a:bodyPr>
          <a:lstStyle/>
          <a:p>
            <a:pPr algn="ctr" defTabSz="913575" fontAlgn="base">
              <a:spcBef>
                <a:spcPct val="0"/>
              </a:spcBef>
              <a:defRPr/>
            </a:pPr>
            <a:r>
              <a:rPr lang="en-US" sz="1428" kern="0" dirty="0">
                <a:solidFill>
                  <a:srgbClr val="505050"/>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44728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Data Warehouse Design workflow</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graphicFrame>
        <p:nvGraphicFramePr>
          <p:cNvPr id="4" name="Diagram 3">
            <a:extLst>
              <a:ext uri="{FF2B5EF4-FFF2-40B4-BE49-F238E27FC236}">
                <a16:creationId xmlns:a16="http://schemas.microsoft.com/office/drawing/2014/main" id="{8982BA94-8AC9-45A9-9053-72E31FFCEC7B}"/>
              </a:ext>
            </a:extLst>
          </p:cNvPr>
          <p:cNvGraphicFramePr/>
          <p:nvPr>
            <p:extLst>
              <p:ext uri="{D42A27DB-BD31-4B8C-83A1-F6EECF244321}">
                <p14:modId xmlns:p14="http://schemas.microsoft.com/office/powerpoint/2010/main" val="2212531751"/>
              </p:ext>
            </p:extLst>
          </p:nvPr>
        </p:nvGraphicFramePr>
        <p:xfrm>
          <a:off x="2179637" y="1363662"/>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281895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Project Goals and Definitions</a:t>
            </a:r>
          </a:p>
        </p:txBody>
      </p:sp>
      <p:sp>
        <p:nvSpPr>
          <p:cNvPr id="2" name="TextBox 1">
            <a:extLst>
              <a:ext uri="{FF2B5EF4-FFF2-40B4-BE49-F238E27FC236}">
                <a16:creationId xmlns:a16="http://schemas.microsoft.com/office/drawing/2014/main" id="{B8D7E982-3B0A-4821-A0EE-FB646FB188B3}"/>
              </a:ext>
            </a:extLst>
          </p:cNvPr>
          <p:cNvSpPr txBox="1"/>
          <p:nvPr/>
        </p:nvSpPr>
        <p:spPr>
          <a:xfrm>
            <a:off x="275481" y="1897062"/>
            <a:ext cx="9144000" cy="2566857"/>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Data Architecture and Flow - Identification</a:t>
            </a:r>
          </a:p>
          <a:p>
            <a:pPr marL="752121" lvl="1" indent="-285750">
              <a:buFont typeface="Arial" panose="020B0604020202020204" pitchFamily="34" charset="0"/>
              <a:buChar char="•"/>
            </a:pPr>
            <a:r>
              <a:rPr lang="en-US" dirty="0"/>
              <a:t>What sources are to be used</a:t>
            </a:r>
          </a:p>
          <a:p>
            <a:pPr marL="752121" lvl="1" indent="-285750">
              <a:buFont typeface="Arial" panose="020B0604020202020204" pitchFamily="34" charset="0"/>
              <a:buChar char="•"/>
            </a:pPr>
            <a:r>
              <a:rPr lang="en-US" dirty="0"/>
              <a:t>What format should they take</a:t>
            </a:r>
          </a:p>
          <a:p>
            <a:pPr marL="752121" lvl="1" indent="-285750">
              <a:buFont typeface="Arial" panose="020B0604020202020204" pitchFamily="34" charset="0"/>
              <a:buChar char="•"/>
            </a:pPr>
            <a:r>
              <a:rPr lang="en-US" dirty="0"/>
              <a:t>What is the update pattern</a:t>
            </a:r>
          </a:p>
          <a:p>
            <a:pPr marL="285750" indent="-285750">
              <a:buFont typeface="Arial" panose="020B0604020202020204" pitchFamily="34" charset="0"/>
              <a:buChar char="•"/>
            </a:pPr>
            <a:r>
              <a:rPr lang="en-US" dirty="0"/>
              <a:t>Queries and Table Joins</a:t>
            </a:r>
          </a:p>
          <a:p>
            <a:pPr marL="752121" lvl="1" indent="-285750">
              <a:buFont typeface="Arial" panose="020B0604020202020204" pitchFamily="34" charset="0"/>
              <a:buChar char="•"/>
            </a:pPr>
            <a:r>
              <a:rPr lang="en-US" dirty="0"/>
              <a:t>Capture existing queries, reports and ad-hoc analysis</a:t>
            </a:r>
          </a:p>
          <a:p>
            <a:pPr marL="285750" indent="-285750">
              <a:buFont typeface="Arial" panose="020B0604020202020204" pitchFamily="34" charset="0"/>
              <a:buChar char="•"/>
            </a:pPr>
            <a:r>
              <a:rPr lang="en-US" dirty="0"/>
              <a:t>Security / Access Users / Priorities (Resource Classes)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3" name="Rectangle 2">
            <a:extLst>
              <a:ext uri="{FF2B5EF4-FFF2-40B4-BE49-F238E27FC236}">
                <a16:creationId xmlns:a16="http://schemas.microsoft.com/office/drawing/2014/main" id="{599A2450-C171-45E6-AEA9-FC3866FCDDA6}"/>
              </a:ext>
            </a:extLst>
          </p:cNvPr>
          <p:cNvSpPr/>
          <p:nvPr/>
        </p:nvSpPr>
        <p:spPr>
          <a:xfrm>
            <a:off x="46037" y="1439862"/>
            <a:ext cx="12312650" cy="369332"/>
          </a:xfrm>
          <a:prstGeom prst="rect">
            <a:avLst/>
          </a:prstGeom>
        </p:spPr>
        <p:txBody>
          <a:bodyPr wrap="square">
            <a:spAutoFit/>
          </a:bodyPr>
          <a:lstStyle/>
          <a:p>
            <a:pPr defTabSz="913575" fontAlgn="base">
              <a:spcBef>
                <a:spcPct val="0"/>
              </a:spcBef>
              <a:defRPr/>
            </a:pPr>
            <a:r>
              <a:rPr lang="en-US"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pic>
        <p:nvPicPr>
          <p:cNvPr id="5" name="Picture 4" descr="A close up of a logo&#10;&#10;Description automatically generated">
            <a:extLst>
              <a:ext uri="{FF2B5EF4-FFF2-40B4-BE49-F238E27FC236}">
                <a16:creationId xmlns:a16="http://schemas.microsoft.com/office/drawing/2014/main" id="{71B6AC6D-0617-4F7D-BE36-D80510427AF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51837" y="1744662"/>
            <a:ext cx="3718935" cy="3362325"/>
          </a:xfrm>
          <a:prstGeom prst="rect">
            <a:avLst/>
          </a:prstGeom>
        </p:spPr>
      </p:pic>
      <p:sp>
        <p:nvSpPr>
          <p:cNvPr id="6" name="TextBox 5">
            <a:extLst>
              <a:ext uri="{FF2B5EF4-FFF2-40B4-BE49-F238E27FC236}">
                <a16:creationId xmlns:a16="http://schemas.microsoft.com/office/drawing/2014/main" id="{E0755CA7-E3C8-46B4-9F4A-78EA679AAF98}"/>
              </a:ext>
            </a:extLst>
          </p:cNvPr>
          <p:cNvSpPr txBox="1"/>
          <p:nvPr/>
        </p:nvSpPr>
        <p:spPr>
          <a:xfrm>
            <a:off x="8560809" y="5283058"/>
            <a:ext cx="3509963" cy="433965"/>
          </a:xfrm>
          <a:prstGeom prst="rect">
            <a:avLst/>
          </a:prstGeom>
          <a:noFill/>
        </p:spPr>
        <p:txBody>
          <a:bodyPr wrap="square" lIns="182880" tIns="146304" rIns="182880" bIns="146304" rtlCol="0">
            <a:spAutoFit/>
          </a:bodyPr>
          <a:lstStyle/>
          <a:p>
            <a:r>
              <a:rPr lang="en-US" sz="900" dirty="0">
                <a:hlinkClick r:id="rId4" tooltip="http://stupendoustidbits.wordpress.com/2010/09/16/project-life-planning/"/>
              </a:rPr>
              <a:t>This Photo</a:t>
            </a:r>
            <a:r>
              <a:rPr lang="en-US" sz="900" dirty="0"/>
              <a:t> by Unknown Author is licensed under </a:t>
            </a:r>
            <a:r>
              <a:rPr lang="en-US" sz="900" dirty="0">
                <a:hlinkClick r:id="rId5" tooltip="https://creativecommons.org/licenses/by-nc-sa/3.0/"/>
              </a:rPr>
              <a:t>CC BY-SA-NC</a:t>
            </a:r>
            <a:endParaRPr lang="en-US" sz="900" dirty="0"/>
          </a:p>
        </p:txBody>
      </p:sp>
    </p:spTree>
    <p:extLst>
      <p:ext uri="{BB962C8B-B14F-4D97-AF65-F5344CB8AC3E}">
        <p14:creationId xmlns:p14="http://schemas.microsoft.com/office/powerpoint/2010/main" val="14392538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Identify Data Sources</a:t>
            </a:r>
          </a:p>
        </p:txBody>
      </p:sp>
      <p:sp>
        <p:nvSpPr>
          <p:cNvPr id="2" name="TextBox 1">
            <a:extLst>
              <a:ext uri="{FF2B5EF4-FFF2-40B4-BE49-F238E27FC236}">
                <a16:creationId xmlns:a16="http://schemas.microsoft.com/office/drawing/2014/main" id="{85FA76AF-3130-452D-B8D5-10C032A18853}"/>
              </a:ext>
            </a:extLst>
          </p:cNvPr>
          <p:cNvSpPr txBox="1"/>
          <p:nvPr/>
        </p:nvSpPr>
        <p:spPr>
          <a:xfrm>
            <a:off x="579437" y="1897062"/>
            <a:ext cx="9677400" cy="2843855"/>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Identify Data Migration tasks</a:t>
            </a:r>
          </a:p>
          <a:p>
            <a:pPr marL="752121" lvl="1" indent="-285750">
              <a:buFont typeface="Arial" panose="020B0604020202020204" pitchFamily="34" charset="0"/>
              <a:buChar char="•"/>
            </a:pPr>
            <a:r>
              <a:rPr lang="en-US" dirty="0"/>
              <a:t>File formats</a:t>
            </a:r>
          </a:p>
          <a:p>
            <a:pPr marL="752121" lvl="1" indent="-285750">
              <a:buFont typeface="Arial" panose="020B0604020202020204" pitchFamily="34" charset="0"/>
              <a:buChar char="•"/>
            </a:pPr>
            <a:r>
              <a:rPr lang="en-US" dirty="0"/>
              <a:t>Update schedule</a:t>
            </a:r>
          </a:p>
          <a:p>
            <a:pPr marL="285750" indent="-285750">
              <a:buFont typeface="Arial" panose="020B0604020202020204" pitchFamily="34" charset="0"/>
              <a:buChar char="•"/>
            </a:pPr>
            <a:r>
              <a:rPr lang="en-US" dirty="0"/>
              <a:t>Incremental Load</a:t>
            </a:r>
          </a:p>
          <a:p>
            <a:pPr marL="752121" lvl="1" indent="-285750">
              <a:buFont typeface="Arial" panose="020B0604020202020204" pitchFamily="34" charset="0"/>
              <a:buChar char="•"/>
            </a:pPr>
            <a:r>
              <a:rPr lang="en-US" dirty="0"/>
              <a:t>Are these required?</a:t>
            </a:r>
          </a:p>
          <a:p>
            <a:pPr marL="285750" indent="-285750">
              <a:buFont typeface="Arial" panose="020B0604020202020204" pitchFamily="34" charset="0"/>
              <a:buChar char="•"/>
            </a:pPr>
            <a:r>
              <a:rPr lang="en-US" dirty="0"/>
              <a:t>Migration Pipelines</a:t>
            </a:r>
          </a:p>
          <a:p>
            <a:pPr marL="752121" lvl="1" indent="-285750">
              <a:buFont typeface="Arial" panose="020B0604020202020204" pitchFamily="34" charset="0"/>
              <a:buChar char="•"/>
            </a:pPr>
            <a:r>
              <a:rPr lang="en-US" dirty="0"/>
              <a:t>Azure Data Factory</a:t>
            </a:r>
          </a:p>
          <a:p>
            <a:pPr marL="752121" lvl="1" indent="-285750">
              <a:buFont typeface="Arial" panose="020B0604020202020204" pitchFamily="34" charset="0"/>
              <a:buChar char="•"/>
            </a:pPr>
            <a:r>
              <a:rPr lang="en-US" dirty="0"/>
              <a:t>Azure Data Lake / Blob storage</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735D68A3-C78C-45BA-95A0-A398F21EF88C}"/>
              </a:ext>
            </a:extLst>
          </p:cNvPr>
          <p:cNvSpPr/>
          <p:nvPr/>
        </p:nvSpPr>
        <p:spPr>
          <a:xfrm>
            <a:off x="46037" y="1439862"/>
            <a:ext cx="12312650" cy="369332"/>
          </a:xfrm>
          <a:prstGeom prst="rect">
            <a:avLst/>
          </a:prstGeom>
        </p:spPr>
        <p:txBody>
          <a:bodyPr wrap="square">
            <a:spAutoFit/>
          </a:bodyPr>
          <a:lstStyle/>
          <a:p>
            <a:pPr defTabSz="913575" fontAlgn="base">
              <a:spcBef>
                <a:spcPct val="0"/>
              </a:spcBef>
              <a:defRPr/>
            </a:pPr>
            <a:r>
              <a:rPr lang="en-US"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sp>
        <p:nvSpPr>
          <p:cNvPr id="10" name="Rectangle 9">
            <a:extLst>
              <a:ext uri="{FF2B5EF4-FFF2-40B4-BE49-F238E27FC236}">
                <a16:creationId xmlns:a16="http://schemas.microsoft.com/office/drawing/2014/main" id="{44D69CC5-7672-4577-9707-626ADD1028CA}"/>
              </a:ext>
            </a:extLst>
          </p:cNvPr>
          <p:cNvSpPr/>
          <p:nvPr/>
        </p:nvSpPr>
        <p:spPr>
          <a:xfrm>
            <a:off x="6142037" y="6527288"/>
            <a:ext cx="6216650" cy="461665"/>
          </a:xfrm>
          <a:prstGeom prst="rect">
            <a:avLst/>
          </a:prstGeom>
        </p:spPr>
        <p:txBody>
          <a:bodyPr>
            <a:spAutoFit/>
          </a:bodyPr>
          <a:lstStyle/>
          <a:p>
            <a:r>
              <a:rPr lang="en-US" sz="1200" dirty="0">
                <a:hlinkClick r:id="rId3"/>
              </a:rPr>
              <a:t>https://techcommunity.microsoft.com/t5/DataCAT/Azure-SQL-Data-Warehouse-loading-patterns-and-strategies/ba-p/305456</a:t>
            </a:r>
            <a:endParaRPr lang="en-US" sz="1200" dirty="0"/>
          </a:p>
        </p:txBody>
      </p:sp>
      <p:pic>
        <p:nvPicPr>
          <p:cNvPr id="11" name="Picture 10">
            <a:extLst>
              <a:ext uri="{FF2B5EF4-FFF2-40B4-BE49-F238E27FC236}">
                <a16:creationId xmlns:a16="http://schemas.microsoft.com/office/drawing/2014/main" id="{DDFBD3A5-6B5F-456A-812C-3AEC9DF1AB4B}"/>
              </a:ext>
            </a:extLst>
          </p:cNvPr>
          <p:cNvPicPr>
            <a:picLocks noChangeAspect="1"/>
          </p:cNvPicPr>
          <p:nvPr/>
        </p:nvPicPr>
        <p:blipFill>
          <a:blip r:embed="rId4"/>
          <a:stretch>
            <a:fillRect/>
          </a:stretch>
        </p:blipFill>
        <p:spPr>
          <a:xfrm>
            <a:off x="6142037" y="1900010"/>
            <a:ext cx="6096000" cy="4182708"/>
          </a:xfrm>
          <a:prstGeom prst="rect">
            <a:avLst/>
          </a:prstGeom>
        </p:spPr>
      </p:pic>
      <p:sp>
        <p:nvSpPr>
          <p:cNvPr id="12" name="Rectangle 11">
            <a:extLst>
              <a:ext uri="{FF2B5EF4-FFF2-40B4-BE49-F238E27FC236}">
                <a16:creationId xmlns:a16="http://schemas.microsoft.com/office/drawing/2014/main" id="{DCE90B8B-D5A6-4626-9A69-A5C7DE854750}"/>
              </a:ext>
            </a:extLst>
          </p:cNvPr>
          <p:cNvSpPr/>
          <p:nvPr/>
        </p:nvSpPr>
        <p:spPr>
          <a:xfrm>
            <a:off x="6142037" y="6183581"/>
            <a:ext cx="6216650" cy="430887"/>
          </a:xfrm>
          <a:prstGeom prst="rect">
            <a:avLst/>
          </a:prstGeom>
        </p:spPr>
        <p:txBody>
          <a:bodyPr>
            <a:spAutoFit/>
          </a:bodyPr>
          <a:lstStyle/>
          <a:p>
            <a:r>
              <a:rPr lang="en-US" sz="1100" dirty="0">
                <a:hlinkClick r:id="rId5"/>
              </a:rPr>
              <a:t>https://blogs.msdn.microsoft.com/sqlcat/2016/08/18/migrating-data-to-azure-sql-data-warehouse-in-practice/</a:t>
            </a:r>
            <a:endParaRPr lang="en-US" sz="1100" dirty="0"/>
          </a:p>
        </p:txBody>
      </p:sp>
    </p:spTree>
    <p:extLst>
      <p:ext uri="{BB962C8B-B14F-4D97-AF65-F5344CB8AC3E}">
        <p14:creationId xmlns:p14="http://schemas.microsoft.com/office/powerpoint/2010/main" val="19081546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A6F7C26-A977-4F93-9E46-D1BCBF11EAB4}"/>
              </a:ext>
            </a:extLst>
          </p:cNvPr>
          <p:cNvSpPr/>
          <p:nvPr/>
        </p:nvSpPr>
        <p:spPr bwMode="auto">
          <a:xfrm>
            <a:off x="0" y="1363662"/>
            <a:ext cx="12430982" cy="563086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32563">
              <a:defRPr/>
            </a:pPr>
            <a:r>
              <a:rPr lang="en-US" sz="3600" spc="306" dirty="0">
                <a:solidFill>
                  <a:srgbClr val="0078D7"/>
                </a:solidFill>
              </a:rPr>
              <a:t>WORKFLOW – IDENTIFY DATA SOURCES</a:t>
            </a:r>
          </a:p>
        </p:txBody>
      </p:sp>
      <p:pic>
        <p:nvPicPr>
          <p:cNvPr id="3" name="Picture 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71701" y="3436330"/>
            <a:ext cx="795699" cy="795699"/>
          </a:xfrm>
          <a:prstGeom prst="rect">
            <a:avLst/>
          </a:prstGeom>
        </p:spPr>
      </p:pic>
      <p:grpSp>
        <p:nvGrpSpPr>
          <p:cNvPr id="4" name="Group 3"/>
          <p:cNvGrpSpPr/>
          <p:nvPr/>
        </p:nvGrpSpPr>
        <p:grpSpPr>
          <a:xfrm>
            <a:off x="8993294" y="2902138"/>
            <a:ext cx="998554" cy="1380440"/>
            <a:chOff x="6285272" y="2391384"/>
            <a:chExt cx="858464" cy="1213345"/>
          </a:xfrm>
        </p:grpSpPr>
        <p:pic>
          <p:nvPicPr>
            <p:cNvPr id="5" name="Picture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6" name="Straight Connector 5"/>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285272" y="2391384"/>
              <a:ext cx="662268" cy="548640"/>
              <a:chOff x="6942634" y="4180821"/>
              <a:chExt cx="662268" cy="548640"/>
            </a:xfrm>
          </p:grpSpPr>
          <p:cxnSp>
            <p:nvCxnSpPr>
              <p:cNvPr id="9" name="Straight Connector 8"/>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 name="Straight Arrow Connector 10"/>
          <p:cNvCxnSpPr>
            <a:stCxn id="3" idx="3"/>
            <a:endCxn id="5" idx="1"/>
          </p:cNvCxnSpPr>
          <p:nvPr/>
        </p:nvCxnSpPr>
        <p:spPr>
          <a:xfrm>
            <a:off x="8467398" y="3834179"/>
            <a:ext cx="616826" cy="45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911940" y="3436331"/>
            <a:ext cx="795699" cy="795699"/>
          </a:xfrm>
          <a:prstGeom prst="rect">
            <a:avLst/>
          </a:prstGeom>
        </p:spPr>
      </p:pic>
      <p:cxnSp>
        <p:nvCxnSpPr>
          <p:cNvPr id="13" name="Straight Arrow Connector 12"/>
          <p:cNvCxnSpPr>
            <a:endCxn id="3" idx="1"/>
          </p:cNvCxnSpPr>
          <p:nvPr/>
        </p:nvCxnSpPr>
        <p:spPr>
          <a:xfrm flipV="1">
            <a:off x="6952026" y="3834182"/>
            <a:ext cx="719674"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3"/>
          </p:cNvCxnSpPr>
          <p:nvPr/>
        </p:nvCxnSpPr>
        <p:spPr>
          <a:xfrm>
            <a:off x="4707640" y="3834179"/>
            <a:ext cx="92279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7713" y="2376440"/>
            <a:ext cx="795699" cy="795699"/>
          </a:xfrm>
          <a:prstGeom prst="rect">
            <a:avLst/>
          </a:prstGeom>
        </p:spPr>
      </p:pic>
      <p:pic>
        <p:nvPicPr>
          <p:cNvPr id="16" name="Picture 1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3436948"/>
            <a:ext cx="795699" cy="795699"/>
          </a:xfrm>
          <a:prstGeom prst="rect">
            <a:avLst/>
          </a:prstGeom>
        </p:spPr>
      </p:pic>
      <p:sp>
        <p:nvSpPr>
          <p:cNvPr id="17" name="Rectangle 16"/>
          <p:cNvSpPr/>
          <p:nvPr/>
        </p:nvSpPr>
        <p:spPr bwMode="auto">
          <a:xfrm>
            <a:off x="1714859" y="2192887"/>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XML</a:t>
            </a:r>
          </a:p>
        </p:txBody>
      </p:sp>
      <p:sp>
        <p:nvSpPr>
          <p:cNvPr id="18" name="Rectangle 17"/>
          <p:cNvSpPr/>
          <p:nvPr/>
        </p:nvSpPr>
        <p:spPr bwMode="auto">
          <a:xfrm>
            <a:off x="1714859" y="3284768"/>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JSON</a:t>
            </a:r>
          </a:p>
        </p:txBody>
      </p:sp>
      <p:cxnSp>
        <p:nvCxnSpPr>
          <p:cNvPr id="19" name="Straight Arrow Connector 18"/>
          <p:cNvCxnSpPr>
            <a:stCxn id="16" idx="3"/>
            <a:endCxn id="12" idx="1"/>
          </p:cNvCxnSpPr>
          <p:nvPr/>
        </p:nvCxnSpPr>
        <p:spPr>
          <a:xfrm flipV="1">
            <a:off x="3059436" y="3834179"/>
            <a:ext cx="852503" cy="6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3"/>
            <a:endCxn id="12" idx="0"/>
          </p:cNvCxnSpPr>
          <p:nvPr/>
        </p:nvCxnSpPr>
        <p:spPr>
          <a:xfrm>
            <a:off x="3063412" y="2774291"/>
            <a:ext cx="1246377" cy="6620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3" idx="3"/>
            <a:endCxn id="12" idx="2"/>
          </p:cNvCxnSpPr>
          <p:nvPr/>
        </p:nvCxnSpPr>
        <p:spPr>
          <a:xfrm flipV="1">
            <a:off x="3059438" y="4232031"/>
            <a:ext cx="1250352" cy="6907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10027" y="4528909"/>
            <a:ext cx="2919865" cy="2030141"/>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Data Preparation</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Pre-process </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Transpose</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Re-format</a:t>
            </a:r>
          </a:p>
          <a:p>
            <a:pPr marL="815875" lvl="1" indent="-349660" defTabSz="932563">
              <a:lnSpc>
                <a:spcPct val="90000"/>
              </a:lnSpc>
              <a:buFont typeface="Arial" panose="020B0604020202020204" pitchFamily="34" charset="0"/>
              <a:buChar char="•"/>
            </a:pPr>
            <a:endParaRPr lang="en-GB" sz="2448" dirty="0">
              <a:solidFill>
                <a:schemeClr val="bg1"/>
              </a:solidFill>
              <a:latin typeface="Segoe UI Semilight"/>
            </a:endParaRPr>
          </a:p>
        </p:txBody>
      </p:sp>
      <p:pic>
        <p:nvPicPr>
          <p:cNvPr id="23" name="Picture 22"/>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4524923"/>
            <a:ext cx="795699" cy="795699"/>
          </a:xfrm>
          <a:prstGeom prst="rect">
            <a:avLst/>
          </a:prstGeom>
        </p:spPr>
      </p:pic>
      <p:sp>
        <p:nvSpPr>
          <p:cNvPr id="24" name="Rectangle 23"/>
          <p:cNvSpPr/>
          <p:nvPr/>
        </p:nvSpPr>
        <p:spPr bwMode="auto">
          <a:xfrm>
            <a:off x="1714859" y="4341368"/>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TEXT</a:t>
            </a:r>
          </a:p>
        </p:txBody>
      </p:sp>
      <p:sp>
        <p:nvSpPr>
          <p:cNvPr id="25" name="TextBox 24"/>
          <p:cNvSpPr txBox="1"/>
          <p:nvPr/>
        </p:nvSpPr>
        <p:spPr>
          <a:xfrm>
            <a:off x="8436814" y="4441603"/>
            <a:ext cx="2663353" cy="2030141"/>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Model</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Load</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Transform</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Aggregate</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Consume</a:t>
            </a:r>
          </a:p>
        </p:txBody>
      </p:sp>
      <p:sp>
        <p:nvSpPr>
          <p:cNvPr id="26" name="Left Arrow 25"/>
          <p:cNvSpPr/>
          <p:nvPr/>
        </p:nvSpPr>
        <p:spPr bwMode="auto">
          <a:xfrm>
            <a:off x="10052520" y="3010255"/>
            <a:ext cx="1676119" cy="1387617"/>
          </a:xfrm>
          <a:prstGeom prst="leftArrow">
            <a:avLst>
              <a:gd name="adj1" fmla="val 100000"/>
              <a:gd name="adj2" fmla="val 28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t" anchorCtr="0" forceAA="0" compatLnSpc="1">
            <a:prstTxWarp prst="textNoShape">
              <a:avLst/>
            </a:prstTxWarp>
            <a:noAutofit/>
          </a:bodyPr>
          <a:lstStyle/>
          <a:p>
            <a:pPr algn="ctr" defTabSz="950857" fontAlgn="base">
              <a:lnSpc>
                <a:spcPct val="90000"/>
              </a:lnSpc>
              <a:spcBef>
                <a:spcPct val="0"/>
              </a:spcBef>
              <a:spcAft>
                <a:spcPct val="0"/>
              </a:spcAft>
            </a:pPr>
            <a:r>
              <a:rPr lang="en-GB" sz="2448" dirty="0">
                <a:solidFill>
                  <a:schemeClr val="bg1"/>
                </a:solidFill>
                <a:latin typeface="Segoe UI Semilight"/>
                <a:ea typeface="Segoe UI" pitchFamily="34" charset="0"/>
                <a:cs typeface="Segoe UI" pitchFamily="34" charset="0"/>
              </a:rPr>
              <a:t>High Value Data</a:t>
            </a:r>
          </a:p>
        </p:txBody>
      </p:sp>
      <p:sp>
        <p:nvSpPr>
          <p:cNvPr id="27" name="Down Arrow 26"/>
          <p:cNvSpPr/>
          <p:nvPr/>
        </p:nvSpPr>
        <p:spPr bwMode="auto">
          <a:xfrm>
            <a:off x="5406417" y="1611059"/>
            <a:ext cx="1769624" cy="1346192"/>
          </a:xfrm>
          <a:prstGeom prst="downArrow">
            <a:avLst>
              <a:gd name="adj1" fmla="val 100000"/>
              <a:gd name="adj2" fmla="val 35778"/>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t" anchorCtr="0" forceAA="0" compatLnSpc="1">
            <a:prstTxWarp prst="textNoShape">
              <a:avLst/>
            </a:prstTxWarp>
            <a:noAutofit/>
          </a:bodyPr>
          <a:lstStyle/>
          <a:p>
            <a:pPr algn="ctr" defTabSz="950857" fontAlgn="base">
              <a:lnSpc>
                <a:spcPct val="90000"/>
              </a:lnSpc>
              <a:spcBef>
                <a:spcPct val="0"/>
              </a:spcBef>
              <a:spcAft>
                <a:spcPct val="0"/>
              </a:spcAft>
            </a:pPr>
            <a:r>
              <a:rPr lang="en-GB" sz="2448" dirty="0">
                <a:solidFill>
                  <a:schemeClr val="bg1"/>
                </a:solidFill>
                <a:latin typeface="Segoe UI Semilight"/>
                <a:ea typeface="Segoe UI" pitchFamily="34" charset="0"/>
                <a:cs typeface="Segoe UI" pitchFamily="34" charset="0"/>
              </a:rPr>
              <a:t>Unknown Value Data</a:t>
            </a:r>
          </a:p>
        </p:txBody>
      </p:sp>
      <p:sp>
        <p:nvSpPr>
          <p:cNvPr id="28" name="TextBox 27"/>
          <p:cNvSpPr txBox="1"/>
          <p:nvPr/>
        </p:nvSpPr>
        <p:spPr>
          <a:xfrm>
            <a:off x="11034313" y="4974395"/>
            <a:ext cx="1396669" cy="992837"/>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Batch</a:t>
            </a:r>
          </a:p>
          <a:p>
            <a:pPr defTabSz="932563">
              <a:lnSpc>
                <a:spcPct val="90000"/>
              </a:lnSpc>
            </a:pPr>
            <a:r>
              <a:rPr lang="en-GB" sz="2448" dirty="0">
                <a:solidFill>
                  <a:schemeClr val="bg1"/>
                </a:solidFill>
                <a:latin typeface="Segoe UI Semilight"/>
              </a:rPr>
              <a:t>Ad-hoc</a:t>
            </a:r>
          </a:p>
        </p:txBody>
      </p:sp>
      <p:sp>
        <p:nvSpPr>
          <p:cNvPr id="29" name="TextBox 28"/>
          <p:cNvSpPr txBox="1"/>
          <p:nvPr/>
        </p:nvSpPr>
        <p:spPr>
          <a:xfrm>
            <a:off x="7578515" y="5147277"/>
            <a:ext cx="1134139" cy="647069"/>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Batch</a:t>
            </a:r>
          </a:p>
        </p:txBody>
      </p:sp>
      <p:sp>
        <p:nvSpPr>
          <p:cNvPr id="30" name="Right Brace 29"/>
          <p:cNvSpPr/>
          <p:nvPr/>
        </p:nvSpPr>
        <p:spPr>
          <a:xfrm>
            <a:off x="7362346" y="4708478"/>
            <a:ext cx="354694" cy="152466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GB" sz="3672">
              <a:solidFill>
                <a:schemeClr val="bg1"/>
              </a:solidFill>
              <a:latin typeface="Segoe UI Semilight"/>
            </a:endParaRPr>
          </a:p>
        </p:txBody>
      </p:sp>
      <p:sp>
        <p:nvSpPr>
          <p:cNvPr id="31" name="Right Brace 30"/>
          <p:cNvSpPr/>
          <p:nvPr/>
        </p:nvSpPr>
        <p:spPr>
          <a:xfrm>
            <a:off x="10859782" y="4708478"/>
            <a:ext cx="354694" cy="152466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GB" sz="3672">
              <a:solidFill>
                <a:schemeClr val="bg1"/>
              </a:solidFill>
              <a:latin typeface="Segoe UI Semilight"/>
            </a:endParaRPr>
          </a:p>
        </p:txBody>
      </p:sp>
      <p:grpSp>
        <p:nvGrpSpPr>
          <p:cNvPr id="32" name="Group 31"/>
          <p:cNvGrpSpPr/>
          <p:nvPr/>
        </p:nvGrpSpPr>
        <p:grpSpPr>
          <a:xfrm>
            <a:off x="5638697" y="3186821"/>
            <a:ext cx="1300301" cy="1294717"/>
            <a:chOff x="2148168" y="645460"/>
            <a:chExt cx="2587625" cy="2576512"/>
          </a:xfrm>
        </p:grpSpPr>
        <p:sp>
          <p:nvSpPr>
            <p:cNvPr id="3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grpSp>
      <p:pic>
        <p:nvPicPr>
          <p:cNvPr id="40" name="Picture 39">
            <a:extLst>
              <a:ext uri="{FF2B5EF4-FFF2-40B4-BE49-F238E27FC236}">
                <a16:creationId xmlns:a16="http://schemas.microsoft.com/office/drawing/2014/main" id="{613541A2-09A3-4520-9FE5-A93F3ABE16AE}"/>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5554390"/>
            <a:ext cx="795699" cy="795699"/>
          </a:xfrm>
          <a:prstGeom prst="rect">
            <a:avLst/>
          </a:prstGeom>
        </p:spPr>
      </p:pic>
      <p:sp>
        <p:nvSpPr>
          <p:cNvPr id="41" name="Rectangle 40">
            <a:extLst>
              <a:ext uri="{FF2B5EF4-FFF2-40B4-BE49-F238E27FC236}">
                <a16:creationId xmlns:a16="http://schemas.microsoft.com/office/drawing/2014/main" id="{4EFEF91C-F1BC-43A6-A617-6342FA13E072}"/>
              </a:ext>
            </a:extLst>
          </p:cNvPr>
          <p:cNvSpPr/>
          <p:nvPr/>
        </p:nvSpPr>
        <p:spPr bwMode="auto">
          <a:xfrm>
            <a:off x="1499664" y="5392529"/>
            <a:ext cx="1243101"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Parquet</a:t>
            </a:r>
          </a:p>
        </p:txBody>
      </p:sp>
      <p:cxnSp>
        <p:nvCxnSpPr>
          <p:cNvPr id="42" name="Straight Arrow Connector 41">
            <a:extLst>
              <a:ext uri="{FF2B5EF4-FFF2-40B4-BE49-F238E27FC236}">
                <a16:creationId xmlns:a16="http://schemas.microsoft.com/office/drawing/2014/main" id="{93A4521B-8A29-4C66-B4F5-8963A33D84B1}"/>
              </a:ext>
            </a:extLst>
          </p:cNvPr>
          <p:cNvCxnSpPr>
            <a:cxnSpLocks/>
            <a:stCxn id="40" idx="3"/>
          </p:cNvCxnSpPr>
          <p:nvPr/>
        </p:nvCxnSpPr>
        <p:spPr>
          <a:xfrm flipV="1">
            <a:off x="3059436" y="4270822"/>
            <a:ext cx="1424885" cy="16814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26A4112-A897-435F-A462-E2D9679BDD7A}"/>
              </a:ext>
            </a:extLst>
          </p:cNvPr>
          <p:cNvCxnSpPr>
            <a:cxnSpLocks/>
            <a:endCxn id="5" idx="2"/>
          </p:cNvCxnSpPr>
          <p:nvPr/>
        </p:nvCxnSpPr>
        <p:spPr>
          <a:xfrm>
            <a:off x="4544994" y="4155647"/>
            <a:ext cx="4993043" cy="126931"/>
          </a:xfrm>
          <a:prstGeom prst="curvedConnector4">
            <a:avLst>
              <a:gd name="adj1" fmla="val 1015"/>
              <a:gd name="adj2" fmla="val 27735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A2389E2-CCB6-4623-9795-7C0E5CCD47D6}"/>
              </a:ext>
            </a:extLst>
          </p:cNvPr>
          <p:cNvCxnSpPr/>
          <p:nvPr/>
        </p:nvCxnSpPr>
        <p:spPr>
          <a:xfrm>
            <a:off x="548493" y="2376440"/>
            <a:ext cx="86818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D45C340-0F57-4358-AC53-4532062AD52B}"/>
              </a:ext>
            </a:extLst>
          </p:cNvPr>
          <p:cNvCxnSpPr/>
          <p:nvPr/>
        </p:nvCxnSpPr>
        <p:spPr>
          <a:xfrm>
            <a:off x="548493" y="3495403"/>
            <a:ext cx="86818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0AA11AD-507F-45CB-AB35-6F961A5946E5}"/>
              </a:ext>
            </a:extLst>
          </p:cNvPr>
          <p:cNvSpPr txBox="1"/>
          <p:nvPr/>
        </p:nvSpPr>
        <p:spPr>
          <a:xfrm>
            <a:off x="9647237" y="1347974"/>
            <a:ext cx="1815921" cy="1181862"/>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This is Key !!!!</a:t>
            </a:r>
          </a:p>
        </p:txBody>
      </p:sp>
      <p:cxnSp>
        <p:nvCxnSpPr>
          <p:cNvPr id="48" name="Straight Arrow Connector 47">
            <a:extLst>
              <a:ext uri="{FF2B5EF4-FFF2-40B4-BE49-F238E27FC236}">
                <a16:creationId xmlns:a16="http://schemas.microsoft.com/office/drawing/2014/main" id="{32E7726C-8E7E-44A6-A251-85007E9EE3DC}"/>
              </a:ext>
            </a:extLst>
          </p:cNvPr>
          <p:cNvCxnSpPr>
            <a:cxnSpLocks/>
          </p:cNvCxnSpPr>
          <p:nvPr/>
        </p:nvCxnSpPr>
        <p:spPr>
          <a:xfrm>
            <a:off x="11164977" y="1870755"/>
            <a:ext cx="0" cy="90353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5281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Design SQL DW Tables</a:t>
            </a:r>
          </a:p>
        </p:txBody>
      </p:sp>
      <p:sp>
        <p:nvSpPr>
          <p:cNvPr id="2" name="TextBox 1">
            <a:extLst>
              <a:ext uri="{FF2B5EF4-FFF2-40B4-BE49-F238E27FC236}">
                <a16:creationId xmlns:a16="http://schemas.microsoft.com/office/drawing/2014/main" id="{FC04491B-36B8-4731-BEEA-57E92E562120}"/>
              </a:ext>
            </a:extLst>
          </p:cNvPr>
          <p:cNvSpPr txBox="1"/>
          <p:nvPr/>
        </p:nvSpPr>
        <p:spPr>
          <a:xfrm>
            <a:off x="275481" y="1820862"/>
            <a:ext cx="10133756" cy="2289858"/>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External Table Definitions</a:t>
            </a:r>
          </a:p>
          <a:p>
            <a:pPr marL="285750" indent="-285750">
              <a:buFont typeface="Arial" panose="020B0604020202020204" pitchFamily="34" charset="0"/>
              <a:buChar char="•"/>
            </a:pPr>
            <a:r>
              <a:rPr lang="en-US" dirty="0"/>
              <a:t>Staging Tables</a:t>
            </a:r>
          </a:p>
          <a:p>
            <a:pPr marL="285750" indent="-285750">
              <a:buFont typeface="Arial" panose="020B0604020202020204" pitchFamily="34" charset="0"/>
              <a:buChar char="•"/>
            </a:pPr>
            <a:r>
              <a:rPr lang="en-US" dirty="0"/>
              <a:t>Production Tables</a:t>
            </a:r>
          </a:p>
          <a:p>
            <a:pPr marL="285750" indent="-285750">
              <a:buFont typeface="Arial" panose="020B0604020202020204" pitchFamily="34" charset="0"/>
              <a:buChar char="•"/>
            </a:pPr>
            <a:r>
              <a:rPr lang="en-US" dirty="0"/>
              <a:t>Indexing Patterns</a:t>
            </a:r>
          </a:p>
          <a:p>
            <a:pPr marL="285750" indent="-285750">
              <a:buFont typeface="Arial" panose="020B0604020202020204" pitchFamily="34" charset="0"/>
              <a:buChar char="•"/>
            </a:pPr>
            <a:r>
              <a:rPr lang="en-US" dirty="0"/>
              <a:t>Partitioning</a:t>
            </a:r>
          </a:p>
          <a:p>
            <a:pPr marL="285750" indent="-285750">
              <a:buFont typeface="Arial" panose="020B0604020202020204" pitchFamily="34" charset="0"/>
              <a:buChar char="•"/>
            </a:pPr>
            <a:r>
              <a:rPr lang="en-US" dirty="0"/>
              <a:t>Distribution and Replicated</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090F3742-7359-48C7-A314-7E7E9BB7814C}"/>
              </a:ext>
            </a:extLst>
          </p:cNvPr>
          <p:cNvSpPr/>
          <p:nvPr/>
        </p:nvSpPr>
        <p:spPr>
          <a:xfrm>
            <a:off x="46037" y="1439862"/>
            <a:ext cx="12312650" cy="369332"/>
          </a:xfrm>
          <a:prstGeom prst="rect">
            <a:avLst/>
          </a:prstGeom>
        </p:spPr>
        <p:txBody>
          <a:bodyPr wrap="square">
            <a:spAutoFit/>
          </a:bodyPr>
          <a:lstStyle/>
          <a:p>
            <a:pPr defTabSz="913575" fontAlgn="base">
              <a:spcBef>
                <a:spcPct val="0"/>
              </a:spcBef>
              <a:defRPr/>
            </a:pPr>
            <a:r>
              <a:rPr lang="en-US"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pic>
        <p:nvPicPr>
          <p:cNvPr id="5" name="Picture 4">
            <a:extLst>
              <a:ext uri="{FF2B5EF4-FFF2-40B4-BE49-F238E27FC236}">
                <a16:creationId xmlns:a16="http://schemas.microsoft.com/office/drawing/2014/main" id="{3CDC0C7D-DBE0-415C-BFF1-78819F578D07}"/>
              </a:ext>
            </a:extLst>
          </p:cNvPr>
          <p:cNvPicPr>
            <a:picLocks noChangeAspect="1"/>
          </p:cNvPicPr>
          <p:nvPr/>
        </p:nvPicPr>
        <p:blipFill>
          <a:blip r:embed="rId3"/>
          <a:stretch>
            <a:fillRect/>
          </a:stretch>
        </p:blipFill>
        <p:spPr>
          <a:xfrm>
            <a:off x="7688644" y="1757674"/>
            <a:ext cx="4626368" cy="2987245"/>
          </a:xfrm>
          <a:prstGeom prst="rect">
            <a:avLst/>
          </a:prstGeom>
        </p:spPr>
      </p:pic>
      <p:sp>
        <p:nvSpPr>
          <p:cNvPr id="6" name="Oval 5">
            <a:extLst>
              <a:ext uri="{FF2B5EF4-FFF2-40B4-BE49-F238E27FC236}">
                <a16:creationId xmlns:a16="http://schemas.microsoft.com/office/drawing/2014/main" id="{818958E6-B00C-4D8E-A091-17F42AA86628}"/>
              </a:ext>
            </a:extLst>
          </p:cNvPr>
          <p:cNvSpPr/>
          <p:nvPr/>
        </p:nvSpPr>
        <p:spPr bwMode="auto">
          <a:xfrm>
            <a:off x="7609223" y="3477743"/>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A1EB8F68-C8BE-425E-9E77-4DDEEDD30C48}"/>
              </a:ext>
            </a:extLst>
          </p:cNvPr>
          <p:cNvSpPr/>
          <p:nvPr/>
        </p:nvSpPr>
        <p:spPr bwMode="auto">
          <a:xfrm>
            <a:off x="10477694" y="3477743"/>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410983CD-3761-4FE5-86FC-3FE2A1157D11}"/>
              </a:ext>
            </a:extLst>
          </p:cNvPr>
          <p:cNvSpPr/>
          <p:nvPr/>
        </p:nvSpPr>
        <p:spPr bwMode="auto">
          <a:xfrm>
            <a:off x="10498814" y="161898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B6C0B431-5F7C-4359-BE63-A566F92C6453}"/>
              </a:ext>
            </a:extLst>
          </p:cNvPr>
          <p:cNvSpPr/>
          <p:nvPr/>
        </p:nvSpPr>
        <p:spPr bwMode="auto">
          <a:xfrm>
            <a:off x="7629496" y="161898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70F2FDDD-A9F6-4B10-B500-4D5B42C99607}"/>
              </a:ext>
            </a:extLst>
          </p:cNvPr>
          <p:cNvPicPr>
            <a:picLocks noChangeAspect="1"/>
          </p:cNvPicPr>
          <p:nvPr/>
        </p:nvPicPr>
        <p:blipFill>
          <a:blip r:embed="rId4"/>
          <a:stretch>
            <a:fillRect/>
          </a:stretch>
        </p:blipFill>
        <p:spPr>
          <a:xfrm>
            <a:off x="4618037" y="4630910"/>
            <a:ext cx="2803145" cy="2068340"/>
          </a:xfrm>
          <a:prstGeom prst="rect">
            <a:avLst/>
          </a:prstGeom>
        </p:spPr>
      </p:pic>
      <p:pic>
        <p:nvPicPr>
          <p:cNvPr id="3" name="Picture 2">
            <a:extLst>
              <a:ext uri="{FF2B5EF4-FFF2-40B4-BE49-F238E27FC236}">
                <a16:creationId xmlns:a16="http://schemas.microsoft.com/office/drawing/2014/main" id="{1E679B6A-1DB0-4402-A375-9539EAC06B38}"/>
              </a:ext>
            </a:extLst>
          </p:cNvPr>
          <p:cNvPicPr>
            <a:picLocks noChangeAspect="1"/>
          </p:cNvPicPr>
          <p:nvPr/>
        </p:nvPicPr>
        <p:blipFill>
          <a:blip r:embed="rId5"/>
          <a:stretch>
            <a:fillRect/>
          </a:stretch>
        </p:blipFill>
        <p:spPr>
          <a:xfrm>
            <a:off x="122237" y="4640262"/>
            <a:ext cx="4261104" cy="1676400"/>
          </a:xfrm>
          <a:prstGeom prst="rect">
            <a:avLst/>
          </a:prstGeom>
        </p:spPr>
      </p:pic>
    </p:spTree>
    <p:extLst>
      <p:ext uri="{BB962C8B-B14F-4D97-AF65-F5344CB8AC3E}">
        <p14:creationId xmlns:p14="http://schemas.microsoft.com/office/powerpoint/2010/main" val="307077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Operations</a:t>
            </a:r>
          </a:p>
        </p:txBody>
      </p:sp>
      <p:sp>
        <p:nvSpPr>
          <p:cNvPr id="2" name="TextBox 1">
            <a:extLst>
              <a:ext uri="{FF2B5EF4-FFF2-40B4-BE49-F238E27FC236}">
                <a16:creationId xmlns:a16="http://schemas.microsoft.com/office/drawing/2014/main" id="{B0D0524C-D571-470A-B038-58516D7AFA6B}"/>
              </a:ext>
            </a:extLst>
          </p:cNvPr>
          <p:cNvSpPr txBox="1"/>
          <p:nvPr/>
        </p:nvSpPr>
        <p:spPr>
          <a:xfrm>
            <a:off x="503237" y="2049462"/>
            <a:ext cx="6705600" cy="1458861"/>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Indexing Patterns</a:t>
            </a:r>
          </a:p>
          <a:p>
            <a:pPr marL="285750" indent="-285750">
              <a:buFont typeface="Arial" panose="020B0604020202020204" pitchFamily="34" charset="0"/>
              <a:buChar char="•"/>
            </a:pPr>
            <a:r>
              <a:rPr lang="en-US" dirty="0"/>
              <a:t>Query Performance</a:t>
            </a:r>
          </a:p>
          <a:p>
            <a:pPr marL="285750" indent="-285750">
              <a:buFont typeface="Arial" panose="020B0604020202020204" pitchFamily="34" charset="0"/>
              <a:buChar char="•"/>
            </a:pPr>
            <a:r>
              <a:rPr lang="en-US" dirty="0"/>
              <a:t>Data Management Views  </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7809CD22-CE5A-4070-B2F4-801821C86B2F}"/>
              </a:ext>
            </a:extLst>
          </p:cNvPr>
          <p:cNvSpPr/>
          <p:nvPr/>
        </p:nvSpPr>
        <p:spPr>
          <a:xfrm>
            <a:off x="46037" y="1439862"/>
            <a:ext cx="12312650" cy="369332"/>
          </a:xfrm>
          <a:prstGeom prst="rect">
            <a:avLst/>
          </a:prstGeom>
        </p:spPr>
        <p:txBody>
          <a:bodyPr wrap="square">
            <a:spAutoFit/>
          </a:bodyPr>
          <a:lstStyle/>
          <a:p>
            <a:pPr defTabSz="913575" fontAlgn="base">
              <a:spcBef>
                <a:spcPct val="0"/>
              </a:spcBef>
              <a:defRPr/>
            </a:pPr>
            <a:r>
              <a:rPr lang="en-US"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spTree>
    <p:extLst>
      <p:ext uri="{BB962C8B-B14F-4D97-AF65-F5344CB8AC3E}">
        <p14:creationId xmlns:p14="http://schemas.microsoft.com/office/powerpoint/2010/main" val="328809840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4294967295"/>
          </p:nvPr>
        </p:nvSpPr>
        <p:spPr>
          <a:xfrm>
            <a:off x="0" y="1212850"/>
            <a:ext cx="11887200" cy="2769989"/>
          </a:xfrm>
        </p:spPr>
        <p:txBody>
          <a:bodyPr/>
          <a:lstStyle/>
          <a:p>
            <a:pPr marL="0" indent="0">
              <a:buNone/>
            </a:pPr>
            <a:r>
              <a:rPr lang="en-US" dirty="0"/>
              <a:t>WIFI - </a:t>
            </a:r>
          </a:p>
          <a:p>
            <a:pPr marL="0" indent="0">
              <a:buNone/>
            </a:pPr>
            <a:r>
              <a:rPr lang="en-US" dirty="0"/>
              <a:t>PWD –</a:t>
            </a:r>
          </a:p>
          <a:p>
            <a:pPr marL="0" indent="0">
              <a:buNone/>
            </a:pPr>
            <a:r>
              <a:rPr lang="en-US" dirty="0"/>
              <a:t>File Location - </a:t>
            </a:r>
            <a:r>
              <a:rPr lang="en-US" sz="2400" dirty="0">
                <a:solidFill>
                  <a:schemeClr val="tx1"/>
                </a:solidFill>
                <a:hlinkClick r:id="rId2">
                  <a:extLst>
                    <a:ext uri="{A12FA001-AC4F-418D-AE19-62706E023703}">
                      <ahyp:hlinkClr xmlns:ahyp="http://schemas.microsoft.com/office/drawing/2018/hyperlinkcolor" val="tx"/>
                    </a:ext>
                  </a:extLst>
                </a:hlinkClick>
              </a:rPr>
              <a:t>https://github.com/steveyoungca/SQLDWinaDayWorkshop</a:t>
            </a:r>
            <a:endParaRPr lang="en-US" sz="2400" dirty="0">
              <a:solidFill>
                <a:schemeClr val="tx1"/>
              </a:solidFill>
            </a:endParaRPr>
          </a:p>
          <a:p>
            <a:pPr marL="0" indent="0">
              <a:buNone/>
            </a:pPr>
            <a:endParaRPr lang="en-US" dirty="0"/>
          </a:p>
        </p:txBody>
      </p:sp>
      <p:sp>
        <p:nvSpPr>
          <p:cNvPr id="3" name="Title 2">
            <a:extLst>
              <a:ext uri="{FF2B5EF4-FFF2-40B4-BE49-F238E27FC236}">
                <a16:creationId xmlns:a16="http://schemas.microsoft.com/office/drawing/2014/main" id="{0C00AEF5-EF32-445B-80E0-89876E7473CC}"/>
              </a:ext>
            </a:extLst>
          </p:cNvPr>
          <p:cNvSpPr>
            <a:spLocks noGrp="1"/>
          </p:cNvSpPr>
          <p:nvPr>
            <p:ph type="title" idx="4294967295"/>
          </p:nvPr>
        </p:nvSpPr>
        <p:spPr>
          <a:xfrm>
            <a:off x="547688" y="295275"/>
            <a:ext cx="11888787" cy="917575"/>
          </a:xfrm>
        </p:spPr>
        <p:txBody>
          <a:bodyPr/>
          <a:lstStyle/>
          <a:p>
            <a:r>
              <a:rPr lang="en-US" b="1" dirty="0"/>
              <a:t>Important Info</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3023575"/>
            <a:ext cx="11885514" cy="947375"/>
          </a:xfrm>
        </p:spPr>
        <p:txBody>
          <a:bodyPr/>
          <a:lstStyle/>
          <a:p>
            <a:pPr algn="ctr"/>
            <a:r>
              <a:rPr lang="en-US" dirty="0"/>
              <a:t>SQL Datawarehouse Architecture</a:t>
            </a:r>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89000115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Independently size compute power irrespective of your storage needs.</a:t>
            </a:r>
          </a:p>
          <a:p>
            <a:pPr marL="342900" lvl="0" indent="-342900">
              <a:buFont typeface="Arial" panose="020B0604020202020204" pitchFamily="34" charset="0"/>
              <a:buChar char="•"/>
              <a:defRPr/>
            </a:pPr>
            <a:r>
              <a:rPr lang="en-US" dirty="0">
                <a:solidFill>
                  <a:srgbClr val="353535"/>
                </a:solidFill>
              </a:rPr>
              <a:t>Grow or shrink compute power without moving data.</a:t>
            </a:r>
          </a:p>
          <a:p>
            <a:pPr marL="342900" lvl="0" indent="-342900">
              <a:buFont typeface="Arial" panose="020B0604020202020204" pitchFamily="34" charset="0"/>
              <a:buChar char="•"/>
              <a:defRPr/>
            </a:pPr>
            <a:r>
              <a:rPr lang="en-US" dirty="0">
                <a:solidFill>
                  <a:srgbClr val="353535"/>
                </a:solidFill>
              </a:rPr>
              <a:t>Pause compute capacity while leaving data intact, so you only pay for storage.</a:t>
            </a:r>
          </a:p>
          <a:p>
            <a:pPr marL="342900" lvl="0" indent="-342900">
              <a:buFont typeface="Arial" panose="020B0604020202020204" pitchFamily="34" charset="0"/>
              <a:buChar char="•"/>
              <a:defRPr/>
            </a:pPr>
            <a:r>
              <a:rPr lang="en-US" dirty="0">
                <a:solidFill>
                  <a:srgbClr val="353535"/>
                </a:solidFill>
              </a:rPr>
              <a:t>Resume compute capacity during operational hours.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855462" cy="37484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Decoupled Storage allows: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32598A33-7DB6-4D17-A601-7224940A39DB}"/>
              </a:ext>
            </a:extLst>
          </p:cNvPr>
          <p:cNvSpPr/>
          <p:nvPr/>
        </p:nvSpPr>
        <p:spPr>
          <a:xfrm>
            <a:off x="122237" y="6011862"/>
            <a:ext cx="6216650" cy="923330"/>
          </a:xfrm>
          <a:prstGeom prst="rect">
            <a:avLst/>
          </a:prstGeom>
        </p:spPr>
        <p:txBody>
          <a:bodyPr>
            <a:spAutoFit/>
          </a:bodyPr>
          <a:lstStyle/>
          <a:p>
            <a:r>
              <a:rPr lang="en-US" dirty="0">
                <a:hlinkClick r:id="rId4"/>
              </a:rPr>
              <a:t>Reference - https://docs.microsoft.com/en-us/azure/sql-data-warehouse/massively-parallel-processing-mpp-architecture</a:t>
            </a:r>
            <a:endParaRPr lang="en-US" dirty="0"/>
          </a:p>
        </p:txBody>
      </p:sp>
    </p:spTree>
    <p:extLst>
      <p:ext uri="{BB962C8B-B14F-4D97-AF65-F5344CB8AC3E}">
        <p14:creationId xmlns:p14="http://schemas.microsoft.com/office/powerpoint/2010/main" val="9457458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804990"/>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SQL Data Warehouse uses a node-based architecture. </a:t>
            </a:r>
          </a:p>
          <a:p>
            <a:pPr marL="342900" lvl="0" indent="-342900">
              <a:buFont typeface="Arial" panose="020B0604020202020204" pitchFamily="34" charset="0"/>
              <a:buChar char="•"/>
              <a:defRPr/>
            </a:pPr>
            <a:r>
              <a:rPr lang="en-US" dirty="0">
                <a:solidFill>
                  <a:srgbClr val="353535"/>
                </a:solidFill>
              </a:rPr>
              <a:t>Applications connect and issue T-SQL commands to a Control node, single point of entry </a:t>
            </a:r>
          </a:p>
          <a:p>
            <a:pPr marL="342900" lvl="0" indent="-342900">
              <a:buFont typeface="Arial" panose="020B0604020202020204" pitchFamily="34" charset="0"/>
              <a:buChar char="•"/>
              <a:defRPr/>
            </a:pPr>
            <a:r>
              <a:rPr lang="en-US" dirty="0">
                <a:solidFill>
                  <a:srgbClr val="353535"/>
                </a:solidFill>
              </a:rPr>
              <a:t>The Control node runs the MPP engine which optimizes queries for parallel processing, and then passes operations to Compute nodes to do their work in parallel. </a:t>
            </a:r>
          </a:p>
          <a:p>
            <a:pPr marL="342900" lvl="0" indent="-342900">
              <a:buFont typeface="Arial" panose="020B0604020202020204" pitchFamily="34" charset="0"/>
              <a:buChar char="•"/>
              <a:defRPr/>
            </a:pPr>
            <a:r>
              <a:rPr lang="en-US" dirty="0">
                <a:solidFill>
                  <a:srgbClr val="353535"/>
                </a:solidFill>
              </a:rPr>
              <a:t>The Compute nodes store all user data in Azure Storage and run the parallel queries. </a:t>
            </a:r>
          </a:p>
          <a:p>
            <a:pPr marL="342900" lvl="0" indent="-342900">
              <a:buFont typeface="Arial" panose="020B0604020202020204" pitchFamily="34" charset="0"/>
              <a:buChar char="•"/>
              <a:defRPr/>
            </a:pPr>
            <a:r>
              <a:rPr lang="en-US" dirty="0">
                <a:solidFill>
                  <a:srgbClr val="353535"/>
                </a:solidFill>
              </a:rPr>
              <a:t>The Data Movement Service (DMS)  moves data across the nodes as necessary to run queries in parallel and return accurate results.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401678701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Azure Storage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249666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Data is stored and managed by Azure storage</a:t>
            </a:r>
          </a:p>
          <a:p>
            <a:pPr marL="342900" lvl="0" indent="-342900">
              <a:buFont typeface="Arial" panose="020B0604020202020204" pitchFamily="34" charset="0"/>
              <a:buChar char="•"/>
              <a:defRPr/>
            </a:pPr>
            <a:r>
              <a:rPr lang="en-US" dirty="0">
                <a:solidFill>
                  <a:srgbClr val="353535"/>
                </a:solidFill>
              </a:rPr>
              <a:t>The data itself is </a:t>
            </a:r>
            <a:r>
              <a:rPr lang="en-US" dirty="0" err="1">
                <a:solidFill>
                  <a:srgbClr val="353535"/>
                </a:solidFill>
              </a:rPr>
              <a:t>sharded</a:t>
            </a:r>
            <a:r>
              <a:rPr lang="en-US" dirty="0">
                <a:solidFill>
                  <a:srgbClr val="353535"/>
                </a:solidFill>
              </a:rPr>
              <a:t> into distributions to optimize the performance of the system. You can choose which </a:t>
            </a:r>
            <a:r>
              <a:rPr lang="en-US" dirty="0" err="1">
                <a:solidFill>
                  <a:srgbClr val="353535"/>
                </a:solidFill>
              </a:rPr>
              <a:t>sharding</a:t>
            </a:r>
            <a:r>
              <a:rPr lang="en-US" dirty="0">
                <a:solidFill>
                  <a:srgbClr val="353535"/>
                </a:solidFill>
              </a:rPr>
              <a:t> pattern to use to distribute the data when you define the table. SQL Data Warehouse supports these </a:t>
            </a:r>
            <a:r>
              <a:rPr lang="en-US" dirty="0" err="1">
                <a:solidFill>
                  <a:srgbClr val="353535"/>
                </a:solidFill>
              </a:rPr>
              <a:t>sharding</a:t>
            </a:r>
            <a:r>
              <a:rPr lang="en-US" dirty="0">
                <a:solidFill>
                  <a:srgbClr val="353535"/>
                </a:solidFill>
              </a:rPr>
              <a:t> patterns: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FB1153A3-EF16-4457-929D-915D3199204D}"/>
              </a:ext>
            </a:extLst>
          </p:cNvPr>
          <p:cNvSpPr/>
          <p:nvPr/>
        </p:nvSpPr>
        <p:spPr>
          <a:xfrm>
            <a:off x="1493837" y="4605232"/>
            <a:ext cx="6216650" cy="923330"/>
          </a:xfrm>
          <a:prstGeom prst="rect">
            <a:avLst/>
          </a:prstGeom>
        </p:spPr>
        <p:txBody>
          <a:bodyPr>
            <a:spAutoFit/>
          </a:bodyPr>
          <a:lstStyle/>
          <a:p>
            <a:pPr marL="342900" indent="-342900">
              <a:buFont typeface="Arial" panose="020B0604020202020204" pitchFamily="34" charset="0"/>
              <a:buChar char="•"/>
              <a:defRPr/>
            </a:pPr>
            <a:r>
              <a:rPr lang="en-US" dirty="0">
                <a:solidFill>
                  <a:srgbClr val="353535"/>
                </a:solidFill>
              </a:rPr>
              <a:t>Hash</a:t>
            </a:r>
          </a:p>
          <a:p>
            <a:pPr marL="342900" indent="-342900">
              <a:buFont typeface="Arial" panose="020B0604020202020204" pitchFamily="34" charset="0"/>
              <a:buChar char="•"/>
              <a:defRPr/>
            </a:pPr>
            <a:r>
              <a:rPr lang="en-US" dirty="0">
                <a:solidFill>
                  <a:srgbClr val="353535"/>
                </a:solidFill>
              </a:rPr>
              <a:t>Round Robin</a:t>
            </a:r>
          </a:p>
          <a:p>
            <a:pPr marL="342900" indent="-342900">
              <a:buFont typeface="Arial" panose="020B0604020202020204" pitchFamily="34" charset="0"/>
              <a:buChar char="•"/>
              <a:defRPr/>
            </a:pPr>
            <a:r>
              <a:rPr lang="en-US" dirty="0">
                <a:solidFill>
                  <a:srgbClr val="353535"/>
                </a:solidFill>
              </a:rPr>
              <a:t>Replicate</a:t>
            </a:r>
          </a:p>
        </p:txBody>
      </p:sp>
    </p:spTree>
    <p:extLst>
      <p:ext uri="{BB962C8B-B14F-4D97-AF65-F5344CB8AC3E}">
        <p14:creationId xmlns:p14="http://schemas.microsoft.com/office/powerpoint/2010/main" val="32440661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Control Node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brain of the data warehouse</a:t>
            </a:r>
          </a:p>
          <a:p>
            <a:pPr marL="342900" lvl="0" indent="-342900">
              <a:buFont typeface="Arial" panose="020B0604020202020204" pitchFamily="34" charset="0"/>
              <a:buChar char="•"/>
              <a:defRPr/>
            </a:pPr>
            <a:r>
              <a:rPr lang="en-US" dirty="0">
                <a:solidFill>
                  <a:srgbClr val="353535"/>
                </a:solidFill>
              </a:rPr>
              <a:t>The front end that interacts with all applications and connections. </a:t>
            </a:r>
          </a:p>
          <a:p>
            <a:pPr marL="342900" lvl="0" indent="-342900">
              <a:buFont typeface="Arial" panose="020B0604020202020204" pitchFamily="34" charset="0"/>
              <a:buChar char="•"/>
              <a:defRPr/>
            </a:pPr>
            <a:r>
              <a:rPr lang="en-US" dirty="0">
                <a:solidFill>
                  <a:srgbClr val="353535"/>
                </a:solidFill>
              </a:rPr>
              <a:t>MPP engine runs on the Control node to optimize and coordinate parallel queries. </a:t>
            </a:r>
          </a:p>
          <a:p>
            <a:pPr marL="342900" lvl="0" indent="-342900">
              <a:buFont typeface="Arial" panose="020B0604020202020204" pitchFamily="34" charset="0"/>
              <a:buChar char="•"/>
              <a:defRPr/>
            </a:pPr>
            <a:r>
              <a:rPr lang="en-US" dirty="0">
                <a:solidFill>
                  <a:srgbClr val="353535"/>
                </a:solidFill>
              </a:rPr>
              <a:t>The Control node transforms a submit a T-SQL query into queries that run against each distribution in parallel.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09910288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Compute Nodes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65110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Provide the computational power. </a:t>
            </a:r>
          </a:p>
          <a:p>
            <a:pPr marL="342900" lvl="0" indent="-342900">
              <a:buFont typeface="Arial" panose="020B0604020202020204" pitchFamily="34" charset="0"/>
              <a:buChar char="•"/>
              <a:defRPr/>
            </a:pPr>
            <a:r>
              <a:rPr lang="en-US" dirty="0">
                <a:solidFill>
                  <a:srgbClr val="353535"/>
                </a:solidFill>
              </a:rPr>
              <a:t>Distributions map to Compute nodes for processing. </a:t>
            </a:r>
          </a:p>
          <a:p>
            <a:pPr marL="342900" lvl="0" indent="-342900">
              <a:buFont typeface="Arial" panose="020B0604020202020204" pitchFamily="34" charset="0"/>
              <a:buChar char="•"/>
              <a:defRPr/>
            </a:pPr>
            <a:r>
              <a:rPr lang="en-US" dirty="0">
                <a:solidFill>
                  <a:srgbClr val="353535"/>
                </a:solidFill>
              </a:rPr>
              <a:t>Scale Up compute resources, SQL Data Warehouse re-maps the distributions to the available Compute nodes which ranges from 1 to 60</a:t>
            </a:r>
          </a:p>
          <a:p>
            <a:pPr marL="342900" lvl="0" indent="-342900">
              <a:buFont typeface="Arial" panose="020B0604020202020204" pitchFamily="34" charset="0"/>
              <a:buChar char="•"/>
              <a:defRPr/>
            </a:pPr>
            <a:r>
              <a:rPr lang="en-US" dirty="0">
                <a:solidFill>
                  <a:srgbClr val="353535"/>
                </a:solidFill>
              </a:rPr>
              <a:t>Each Compute node has a node ID that is visible in system views. </a:t>
            </a:r>
            <a:r>
              <a:rPr lang="en-US" dirty="0">
                <a:hlinkClick r:id="rId3"/>
              </a:rPr>
              <a:t>https://docs.microsoft.com/en-us/sql/relational-databases/system-catalog-views/sql-data-warehouse-and-parallel-data-warehouse-catalog-views?view=aps-pdw-2016-au7</a:t>
            </a:r>
            <a:r>
              <a:rPr lang="en-US" dirty="0"/>
              <a:t> </a:t>
            </a:r>
            <a:endParaRPr lang="en-US" dirty="0">
              <a:solidFill>
                <a:srgbClr val="353535"/>
              </a:solidFill>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4"/>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2361483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Data Movement Service</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157333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data transport technology that coordinates data movement between the Compute nodes.</a:t>
            </a:r>
          </a:p>
          <a:p>
            <a:pPr marL="342900" lvl="0" indent="-342900">
              <a:buFont typeface="Arial" panose="020B0604020202020204" pitchFamily="34" charset="0"/>
              <a:buChar char="•"/>
              <a:defRPr/>
            </a:pPr>
            <a:r>
              <a:rPr lang="en-US" dirty="0">
                <a:solidFill>
                  <a:srgbClr val="353535"/>
                </a:solidFill>
              </a:rPr>
              <a:t>Some queries require data movement to ensure the parallel queries return accurate results.  </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31140421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hash distributed table can deliver the highest query performance for joins and aggregations on large tables.</a:t>
            </a:r>
          </a:p>
          <a:p>
            <a:pPr marL="342900" lvl="0" indent="-342900">
              <a:buFont typeface="Arial" panose="020B0604020202020204" pitchFamily="34" charset="0"/>
              <a:buChar char="•"/>
              <a:defRPr/>
            </a:pPr>
            <a:r>
              <a:rPr lang="en-US" dirty="0">
                <a:solidFill>
                  <a:srgbClr val="353535"/>
                </a:solidFill>
              </a:rPr>
              <a:t>Uses a hash function to deterministically assign each row to one distribution. </a:t>
            </a:r>
          </a:p>
          <a:p>
            <a:pPr marL="342900" lvl="0" indent="-342900">
              <a:buFont typeface="Arial" panose="020B0604020202020204" pitchFamily="34" charset="0"/>
              <a:buChar char="•"/>
              <a:defRPr/>
            </a:pPr>
            <a:r>
              <a:rPr lang="en-US" dirty="0">
                <a:solidFill>
                  <a:srgbClr val="353535"/>
                </a:solidFill>
              </a:rPr>
              <a:t>In the table definition, one of the columns is designated as the distribution column. </a:t>
            </a:r>
          </a:p>
          <a:p>
            <a:pPr marL="342900" lvl="0" indent="-342900">
              <a:buFont typeface="Arial" panose="020B0604020202020204" pitchFamily="34" charset="0"/>
              <a:buChar char="•"/>
              <a:defRPr/>
            </a:pPr>
            <a:r>
              <a:rPr lang="en-US" dirty="0">
                <a:solidFill>
                  <a:srgbClr val="353535"/>
                </a:solidFill>
              </a:rPr>
              <a:t>The hash function uses the values in the distribution column to assign each row to a distribution.</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61712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Hash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4" name="Picture 3">
            <a:extLst>
              <a:ext uri="{FF2B5EF4-FFF2-40B4-BE49-F238E27FC236}">
                <a16:creationId xmlns:a16="http://schemas.microsoft.com/office/drawing/2014/main" id="{30E05197-0A14-4A95-BD79-183280800C7D}"/>
              </a:ext>
            </a:extLst>
          </p:cNvPr>
          <p:cNvPicPr>
            <a:picLocks noChangeAspect="1"/>
          </p:cNvPicPr>
          <p:nvPr/>
        </p:nvPicPr>
        <p:blipFill>
          <a:blip r:embed="rId3"/>
          <a:stretch>
            <a:fillRect/>
          </a:stretch>
        </p:blipFill>
        <p:spPr>
          <a:xfrm>
            <a:off x="6694460" y="1668462"/>
            <a:ext cx="5460507" cy="3271310"/>
          </a:xfrm>
          <a:prstGeom prst="rect">
            <a:avLst/>
          </a:prstGeom>
        </p:spPr>
      </p:pic>
    </p:spTree>
    <p:extLst>
      <p:ext uri="{BB962C8B-B14F-4D97-AF65-F5344CB8AC3E}">
        <p14:creationId xmlns:p14="http://schemas.microsoft.com/office/powerpoint/2010/main" val="407488921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Round-robin table is the simplest table to create and delivers fast performance when used as a staging table for loads.</a:t>
            </a:r>
          </a:p>
          <a:p>
            <a:pPr marL="342900" lvl="0" indent="-342900">
              <a:buFont typeface="Arial" panose="020B0604020202020204" pitchFamily="34" charset="0"/>
              <a:buChar char="•"/>
              <a:defRPr/>
            </a:pPr>
            <a:r>
              <a:rPr lang="en-US" dirty="0">
                <a:solidFill>
                  <a:srgbClr val="353535"/>
                </a:solidFill>
              </a:rPr>
              <a:t>A round-robin distributed table distributes data evenly across the table but without any further optimization. </a:t>
            </a:r>
          </a:p>
          <a:p>
            <a:pPr marL="342900" lvl="0" indent="-342900">
              <a:buFont typeface="Arial" panose="020B0604020202020204" pitchFamily="34" charset="0"/>
              <a:buChar char="•"/>
              <a:defRPr/>
            </a:pPr>
            <a:r>
              <a:rPr lang="en-US" dirty="0">
                <a:solidFill>
                  <a:srgbClr val="353535"/>
                </a:solidFill>
              </a:rPr>
              <a:t>Query performance can often be better with hash distributed tables. </a:t>
            </a:r>
          </a:p>
          <a:p>
            <a:pPr marL="342900" lvl="0" indent="-342900">
              <a:buFont typeface="Arial" panose="020B0604020202020204" pitchFamily="34" charset="0"/>
              <a:buChar char="•"/>
              <a:defRPr/>
            </a:pPr>
            <a:r>
              <a:rPr lang="en-US" dirty="0">
                <a:solidFill>
                  <a:srgbClr val="353535"/>
                </a:solidFill>
              </a:rPr>
              <a:t>Joins on round-robin tables require reshuffling data and this takes additional time.</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9829354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41999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replicated table provides the fastest query performance for small tables.</a:t>
            </a:r>
          </a:p>
          <a:p>
            <a:pPr marL="342900" lvl="0" indent="-342900">
              <a:buFont typeface="Arial" panose="020B0604020202020204" pitchFamily="34" charset="0"/>
              <a:buChar char="•"/>
              <a:defRPr/>
            </a:pPr>
            <a:r>
              <a:rPr lang="en-US" dirty="0">
                <a:solidFill>
                  <a:srgbClr val="353535"/>
                </a:solidFill>
              </a:rPr>
              <a:t>A table that is replicated caches a full copy of the table on each compute node. Consequently, replicating a table removes the need to transfer data among compute nodes before a join or aggregation. Replicated tables are best utilized with small tables. Extra storage is required and there is additional overhead that is incurred when writing data which make large tables impractical.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F7C83A50-4A8B-4A4E-9DAD-049889EE0916}"/>
              </a:ext>
            </a:extLst>
          </p:cNvPr>
          <p:cNvPicPr>
            <a:picLocks noChangeAspect="1"/>
          </p:cNvPicPr>
          <p:nvPr/>
        </p:nvPicPr>
        <p:blipFill>
          <a:blip r:embed="rId3"/>
          <a:stretch>
            <a:fillRect/>
          </a:stretch>
        </p:blipFill>
        <p:spPr>
          <a:xfrm>
            <a:off x="6675437" y="1668462"/>
            <a:ext cx="5213542" cy="3505200"/>
          </a:xfrm>
          <a:prstGeom prst="rect">
            <a:avLst/>
          </a:prstGeom>
        </p:spPr>
      </p:pic>
    </p:spTree>
    <p:extLst>
      <p:ext uri="{BB962C8B-B14F-4D97-AF65-F5344CB8AC3E}">
        <p14:creationId xmlns:p14="http://schemas.microsoft.com/office/powerpoint/2010/main" val="16276354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Gen 2 - Performance Features</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82631559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35E0-060F-43FA-BA8B-5A77CCD8809F}"/>
              </a:ext>
            </a:extLst>
          </p:cNvPr>
          <p:cNvSpPr>
            <a:spLocks noGrp="1"/>
          </p:cNvSpPr>
          <p:nvPr>
            <p:ph type="title"/>
          </p:nvPr>
        </p:nvSpPr>
        <p:spPr/>
        <p:txBody>
          <a:bodyPr/>
          <a:lstStyle/>
          <a:p>
            <a:r>
              <a:rPr lang="en-US" dirty="0"/>
              <a:t>Performance Details Resources</a:t>
            </a:r>
          </a:p>
        </p:txBody>
      </p:sp>
      <p:sp>
        <p:nvSpPr>
          <p:cNvPr id="3" name="Text Placeholder 2">
            <a:extLst>
              <a:ext uri="{FF2B5EF4-FFF2-40B4-BE49-F238E27FC236}">
                <a16:creationId xmlns:a16="http://schemas.microsoft.com/office/drawing/2014/main" id="{3E040AF1-6E45-4EAE-A4AE-EC078F36A03A}"/>
              </a:ext>
            </a:extLst>
          </p:cNvPr>
          <p:cNvSpPr>
            <a:spLocks noGrp="1"/>
          </p:cNvSpPr>
          <p:nvPr>
            <p:ph type="body" sz="quarter" idx="10"/>
          </p:nvPr>
        </p:nvSpPr>
        <p:spPr>
          <a:xfrm>
            <a:off x="608660" y="1200630"/>
            <a:ext cx="11237870" cy="5996541"/>
          </a:xfrm>
        </p:spPr>
        <p:txBody>
          <a:bodyPr/>
          <a:lstStyle/>
          <a:p>
            <a:r>
              <a:rPr lang="en-US"/>
              <a:t>Gen2 GA</a:t>
            </a:r>
          </a:p>
          <a:p>
            <a:r>
              <a:rPr lang="en-US" sz="2448" dirty="0"/>
              <a:t>	</a:t>
            </a:r>
            <a:r>
              <a:rPr lang="en-US" sz="2448">
                <a:hlinkClick r:id="rId2"/>
              </a:rPr>
              <a:t>Turbocharge cloud analytics with Azure SQL Data Warehouse</a:t>
            </a:r>
            <a:endParaRPr lang="en-US" sz="2448"/>
          </a:p>
          <a:p>
            <a:r>
              <a:rPr lang="en-US" sz="2448"/>
              <a:t>	</a:t>
            </a:r>
            <a:r>
              <a:rPr lang="en-US" sz="2448">
                <a:hlinkClick r:id="rId3"/>
              </a:rPr>
              <a:t>Blazing fast data warehousing with Azure SQL Data Warehouse</a:t>
            </a:r>
            <a:endParaRPr lang="en-US" sz="2448" dirty="0"/>
          </a:p>
          <a:p>
            <a:endParaRPr lang="en-US" sz="2040" i="1"/>
          </a:p>
          <a:p>
            <a:r>
              <a:rPr lang="en-US"/>
              <a:t>Adaptive Caching</a:t>
            </a:r>
          </a:p>
          <a:p>
            <a:r>
              <a:rPr lang="en-US" sz="2448" dirty="0"/>
              <a:t>	</a:t>
            </a:r>
            <a:r>
              <a:rPr lang="en-US" sz="2448">
                <a:hlinkClick r:id="rId4"/>
              </a:rPr>
              <a:t>Adaptive caching powers Azure SQL Data Warehouse performance gains</a:t>
            </a:r>
            <a:endParaRPr lang="en-US" sz="2448" dirty="0"/>
          </a:p>
          <a:p>
            <a:endParaRPr lang="en-US" sz="2040" i="1"/>
          </a:p>
          <a:p>
            <a:r>
              <a:rPr lang="en-US"/>
              <a:t>Instant </a:t>
            </a:r>
            <a:r>
              <a:rPr lang="en-US" dirty="0"/>
              <a:t>data movement</a:t>
            </a:r>
          </a:p>
          <a:p>
            <a:r>
              <a:rPr lang="en-US" sz="2448" dirty="0"/>
              <a:t>	</a:t>
            </a:r>
            <a:r>
              <a:rPr lang="en-US" sz="2448" dirty="0">
                <a:hlinkClick r:id="rId5"/>
              </a:rPr>
              <a:t>Lightning fast query performance with Azure SQL Data Warehouse</a:t>
            </a:r>
            <a:endParaRPr lang="en-US" sz="2448" dirty="0"/>
          </a:p>
          <a:p>
            <a:endParaRPr lang="en-US" sz="2040"/>
          </a:p>
          <a:p>
            <a:r>
              <a:rPr lang="en-US" dirty="0" err="1"/>
              <a:t>GigaOm</a:t>
            </a:r>
            <a:r>
              <a:rPr lang="en-US"/>
              <a:t> Benchmarking Report</a:t>
            </a:r>
          </a:p>
          <a:p>
            <a:pPr>
              <a:spcBef>
                <a:spcPts val="587"/>
              </a:spcBef>
            </a:pPr>
            <a:r>
              <a:rPr lang="en-US" sz="2448" dirty="0"/>
              <a:t>	</a:t>
            </a:r>
            <a:r>
              <a:rPr lang="en-US" sz="2448" dirty="0">
                <a:hlinkClick r:id="rId6"/>
              </a:rPr>
              <a:t>https://gigaom.com/report/data-warehouse-in-the-cloud-benchmark/</a:t>
            </a:r>
            <a:endParaRPr lang="en-US" sz="2448" i="1" dirty="0"/>
          </a:p>
        </p:txBody>
      </p:sp>
    </p:spTree>
    <p:extLst>
      <p:ext uri="{BB962C8B-B14F-4D97-AF65-F5344CB8AC3E}">
        <p14:creationId xmlns:p14="http://schemas.microsoft.com/office/powerpoint/2010/main" val="9667300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5" y="1142881"/>
            <a:ext cx="5000563" cy="3458825"/>
          </a:xfrm>
        </p:spPr>
        <p:txBody>
          <a:bodyPr/>
          <a:lstStyle/>
          <a:p>
            <a:r>
              <a:rPr lang="en-US">
                <a:solidFill>
                  <a:schemeClr val="tx2"/>
                </a:solidFill>
              </a:rPr>
              <a:t>Overview</a:t>
            </a:r>
          </a:p>
          <a:p>
            <a:pPr>
              <a:spcBef>
                <a:spcPts val="612"/>
              </a:spcBef>
            </a:pPr>
            <a:r>
              <a:rPr lang="en-US" sz="1632">
                <a:latin typeface="+mn-lt"/>
              </a:rPr>
              <a:t>Cache the results of a query in DW storage. This enables interactive response times for repetitive queries against tables with infrequent data changes.</a:t>
            </a:r>
          </a:p>
          <a:p>
            <a:pPr>
              <a:spcBef>
                <a:spcPts val="612"/>
              </a:spcBef>
            </a:pPr>
            <a:r>
              <a:rPr lang="en-US" sz="1632">
                <a:latin typeface="+mn-lt"/>
              </a:rPr>
              <a:t>The result-set cache persists even if a data warehouse is paused and resumed later. </a:t>
            </a:r>
          </a:p>
          <a:p>
            <a:pPr>
              <a:spcBef>
                <a:spcPts val="612"/>
              </a:spcBef>
            </a:pPr>
            <a:r>
              <a:rPr lang="en-US" sz="1632">
                <a:latin typeface="+mn-lt"/>
              </a:rPr>
              <a:t>Query cache is invalidated and refreshed when underlying table data or query code changes.</a:t>
            </a:r>
          </a:p>
          <a:p>
            <a:pPr>
              <a:spcBef>
                <a:spcPts val="612"/>
              </a:spcBef>
            </a:pPr>
            <a:r>
              <a:rPr lang="en-US" sz="1632">
                <a:latin typeface="+mn-lt"/>
              </a:rPr>
              <a:t>Result cache is evicted regularly based on a time-aware least recently used algorithm (TLRU). </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5934216" y="1142881"/>
            <a:ext cx="6322392" cy="6241973"/>
          </a:xfrm>
          <a:prstGeom prst="rect">
            <a:avLst/>
          </a:prstGeom>
          <a:ln>
            <a:solidFill>
              <a:schemeClr val="bg1">
                <a:lumMod val="85000"/>
              </a:schemeClr>
            </a:solid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Turn on/off result-set caching for a database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Must be run on the MASTER database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DATABASE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database_name</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 RESULT_SET_CACHING</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 ON | OFF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Turn on/off result-set caching for a client session  </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 RESULT_SET_CACHING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{ON | OFF}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Check result-set caching setting for a database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is_result_set_caching_on</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sys.databases</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name =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database_name</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Return all query requests with cache hits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sys.dm_pdw_request_steps</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command like </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DWResultCacheDb</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AND</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step_index</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0</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7" name="Rectangle 6">
            <a:extLst>
              <a:ext uri="{FF2B5EF4-FFF2-40B4-BE49-F238E27FC236}">
                <a16:creationId xmlns:a16="http://schemas.microsoft.com/office/drawing/2014/main" id="{336E96A9-E031-4E5E-A27E-60349877E240}"/>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8" name="Rectangle 7">
            <a:extLst>
              <a:ext uri="{FF2B5EF4-FFF2-40B4-BE49-F238E27FC236}">
                <a16:creationId xmlns:a16="http://schemas.microsoft.com/office/drawing/2014/main" id="{C1F69B1C-9117-4575-8116-5A677CF0C1C5}"/>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Result-set Caching</a:t>
            </a:r>
          </a:p>
        </p:txBody>
      </p:sp>
    </p:spTree>
    <p:extLst>
      <p:ext uri="{BB962C8B-B14F-4D97-AF65-F5344CB8AC3E}">
        <p14:creationId xmlns:p14="http://schemas.microsoft.com/office/powerpoint/2010/main" val="238474762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35795" y="227015"/>
            <a:ext cx="4325250" cy="754061"/>
          </a:xfrm>
        </p:spPr>
        <p:txBody>
          <a:bodyPr/>
          <a:lstStyle/>
          <a:p>
            <a:r>
              <a:rPr lang="en-US"/>
              <a:t>Result-set caching flow</a:t>
            </a:r>
          </a:p>
        </p:txBody>
      </p:sp>
      <p:sp>
        <p:nvSpPr>
          <p:cNvPr id="7" name="Rectangle 6">
            <a:extLst>
              <a:ext uri="{FF2B5EF4-FFF2-40B4-BE49-F238E27FC236}">
                <a16:creationId xmlns:a16="http://schemas.microsoft.com/office/drawing/2014/main" id="{336E96A9-E031-4E5E-A27E-60349877E240}"/>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8" name="Rectangle 7">
            <a:extLst>
              <a:ext uri="{FF2B5EF4-FFF2-40B4-BE49-F238E27FC236}">
                <a16:creationId xmlns:a16="http://schemas.microsoft.com/office/drawing/2014/main" id="{C1F69B1C-9117-4575-8116-5A677CF0C1C5}"/>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Result-set Caching</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41781" y="2456759"/>
            <a:ext cx="2049522" cy="222818"/>
          </a:xfrm>
        </p:spPr>
        <p:txBody>
          <a:bodyPr/>
          <a:lstStyle/>
          <a:p>
            <a:pPr>
              <a:spcBef>
                <a:spcPts val="612"/>
              </a:spcBef>
            </a:pPr>
            <a:r>
              <a:rPr lang="en-US" sz="1428">
                <a:latin typeface="+mn-lt"/>
              </a:rPr>
              <a:t>Client sends query to DW</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35795" y="2456759"/>
            <a:ext cx="296258" cy="296258"/>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1</a:t>
              </a:r>
            </a:p>
          </p:txBody>
        </p:sp>
      </p:grpSp>
      <p:grpSp>
        <p:nvGrpSpPr>
          <p:cNvPr id="43" name="Group 42">
            <a:extLst>
              <a:ext uri="{FF2B5EF4-FFF2-40B4-BE49-F238E27FC236}">
                <a16:creationId xmlns:a16="http://schemas.microsoft.com/office/drawing/2014/main" id="{730FAE8D-6AB9-4428-8F88-299D36B4DDFE}"/>
              </a:ext>
            </a:extLst>
          </p:cNvPr>
          <p:cNvGrpSpPr/>
          <p:nvPr/>
        </p:nvGrpSpPr>
        <p:grpSpPr>
          <a:xfrm>
            <a:off x="2037798" y="1817910"/>
            <a:ext cx="460339" cy="452070"/>
            <a:chOff x="2549926" y="1227604"/>
            <a:chExt cx="5177116" cy="5084148"/>
          </a:xfrm>
        </p:grpSpPr>
        <p:sp>
          <p:nvSpPr>
            <p:cNvPr id="44" name="Freeform: Shape 821">
              <a:extLst>
                <a:ext uri="{FF2B5EF4-FFF2-40B4-BE49-F238E27FC236}">
                  <a16:creationId xmlns:a16="http://schemas.microsoft.com/office/drawing/2014/main" id="{30B29DB6-DD6B-41D2-86F9-143DAA6891C6}"/>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9A8089A-D3E8-49C4-A32E-39DA937738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3E9F417-57B9-441F-A00A-16CB8EC5526A}"/>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8EB92613-CD14-4333-B83E-8DD6D5036B6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09FFCC0E-EB82-4E84-A305-F75AE4BC04D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3C3A3FE-9997-48AD-BB8A-9406E120745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C27BF7EB-3587-454B-B879-9D78E8DBE760}"/>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Cylinder 828">
              <a:extLst>
                <a:ext uri="{FF2B5EF4-FFF2-40B4-BE49-F238E27FC236}">
                  <a16:creationId xmlns:a16="http://schemas.microsoft.com/office/drawing/2014/main" id="{7733CC24-8D1D-420D-8A3B-C2E6CB398DC8}"/>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90629" y="1898497"/>
            <a:ext cx="463477" cy="244353"/>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79340" y="1587641"/>
            <a:ext cx="359329" cy="766047"/>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607986" y="2452965"/>
            <a:ext cx="3393138"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Query is processed using DW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178093" y="2462680"/>
            <a:ext cx="296258" cy="296258"/>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858652" y="2466296"/>
            <a:ext cx="3106434" cy="72034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Query results are cached in remote storage so subsequent requests can be served immediately</a:t>
            </a:r>
          </a:p>
        </p:txBody>
      </p:sp>
      <p:grpSp>
        <p:nvGrpSpPr>
          <p:cNvPr id="104" name="Group 103">
            <a:extLst>
              <a:ext uri="{FF2B5EF4-FFF2-40B4-BE49-F238E27FC236}">
                <a16:creationId xmlns:a16="http://schemas.microsoft.com/office/drawing/2014/main" id="{4FFB9EBA-7BE3-40F5-BAEB-050BFBE0D74D}"/>
              </a:ext>
            </a:extLst>
          </p:cNvPr>
          <p:cNvGrpSpPr/>
          <p:nvPr/>
        </p:nvGrpSpPr>
        <p:grpSpPr>
          <a:xfrm>
            <a:off x="8892762" y="1853564"/>
            <a:ext cx="460339" cy="452070"/>
            <a:chOff x="2549926" y="1227604"/>
            <a:chExt cx="5177116" cy="5084148"/>
          </a:xfrm>
        </p:grpSpPr>
        <p:sp>
          <p:nvSpPr>
            <p:cNvPr id="105" name="Freeform: Shape 821">
              <a:extLst>
                <a:ext uri="{FF2B5EF4-FFF2-40B4-BE49-F238E27FC236}">
                  <a16:creationId xmlns:a16="http://schemas.microsoft.com/office/drawing/2014/main" id="{8F167DBE-021F-47E8-B1C5-83A556F2E94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Rectangle 105">
              <a:extLst>
                <a:ext uri="{FF2B5EF4-FFF2-40B4-BE49-F238E27FC236}">
                  <a16:creationId xmlns:a16="http://schemas.microsoft.com/office/drawing/2014/main" id="{0D8B7F2F-B2F6-4C7F-BDDB-6B7ED0AD516D}"/>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71B8EB14-28F0-4277-BBD6-202F6F1AF66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86BAA028-4786-4A93-A52A-D87A64F61C8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C0D31CB4-8821-430E-8CF3-A7A866A8ADE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A1A97E21-C508-47D3-ACED-4E569B390B1D}"/>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8DF1E3EA-155A-4A7B-ABF6-80549AB2209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Cylinder 828">
              <a:extLst>
                <a:ext uri="{FF2B5EF4-FFF2-40B4-BE49-F238E27FC236}">
                  <a16:creationId xmlns:a16="http://schemas.microsoft.com/office/drawing/2014/main" id="{1C56E0EA-547A-4F19-AED3-90507EED2139}"/>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113" name="Group 112">
            <a:extLst>
              <a:ext uri="{FF2B5EF4-FFF2-40B4-BE49-F238E27FC236}">
                <a16:creationId xmlns:a16="http://schemas.microsoft.com/office/drawing/2014/main" id="{1137FA65-EC7B-45BE-9406-6B915EAC1538}"/>
              </a:ext>
            </a:extLst>
          </p:cNvPr>
          <p:cNvGrpSpPr/>
          <p:nvPr/>
        </p:nvGrpSpPr>
        <p:grpSpPr>
          <a:xfrm>
            <a:off x="8370450" y="2418697"/>
            <a:ext cx="296258" cy="296258"/>
            <a:chOff x="1359413" y="3286137"/>
            <a:chExt cx="332509" cy="332509"/>
          </a:xfrm>
        </p:grpSpPr>
        <p:sp>
          <p:nvSpPr>
            <p:cNvPr id="114" name="Oval 113">
              <a:extLst>
                <a:ext uri="{FF2B5EF4-FFF2-40B4-BE49-F238E27FC236}">
                  <a16:creationId xmlns:a16="http://schemas.microsoft.com/office/drawing/2014/main" id="{DEA3AF98-87AD-40B8-890A-976E489250B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 Placeholder 5">
              <a:extLst>
                <a:ext uri="{FF2B5EF4-FFF2-40B4-BE49-F238E27FC236}">
                  <a16:creationId xmlns:a16="http://schemas.microsoft.com/office/drawing/2014/main" id="{0ECEC363-F324-481F-B050-258015544F84}"/>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3</a:t>
              </a:r>
            </a:p>
          </p:txBody>
        </p:sp>
      </p:grpSp>
      <p:sp>
        <p:nvSpPr>
          <p:cNvPr id="116" name="Arrow: Right 115">
            <a:extLst>
              <a:ext uri="{FF2B5EF4-FFF2-40B4-BE49-F238E27FC236}">
                <a16:creationId xmlns:a16="http://schemas.microsoft.com/office/drawing/2014/main" id="{F225E6D2-551F-4ED1-994F-A0A159F9EE65}"/>
              </a:ext>
            </a:extLst>
          </p:cNvPr>
          <p:cNvSpPr/>
          <p:nvPr/>
        </p:nvSpPr>
        <p:spPr bwMode="auto">
          <a:xfrm>
            <a:off x="9495441" y="1964270"/>
            <a:ext cx="463477" cy="244353"/>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981432" y="1770528"/>
            <a:ext cx="518384" cy="578008"/>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451ACB82-2883-4AA4-848D-6B848452B3CB}"/>
              </a:ext>
            </a:extLst>
          </p:cNvPr>
          <p:cNvGrpSpPr/>
          <p:nvPr/>
        </p:nvGrpSpPr>
        <p:grpSpPr>
          <a:xfrm>
            <a:off x="4701444" y="1434507"/>
            <a:ext cx="1892509" cy="930020"/>
            <a:chOff x="4182280" y="1406507"/>
            <a:chExt cx="1855569" cy="911867"/>
          </a:xfrm>
        </p:grpSpPr>
        <p:grpSp>
          <p:nvGrpSpPr>
            <p:cNvPr id="62" name="Group 61">
              <a:extLst>
                <a:ext uri="{FF2B5EF4-FFF2-40B4-BE49-F238E27FC236}">
                  <a16:creationId xmlns:a16="http://schemas.microsoft.com/office/drawing/2014/main" id="{4DA78674-537D-4AC8-8FE0-63E01DD4B414}"/>
                </a:ext>
              </a:extLst>
            </p:cNvPr>
            <p:cNvGrpSpPr/>
            <p:nvPr/>
          </p:nvGrpSpPr>
          <p:grpSpPr>
            <a:xfrm>
              <a:off x="5460533" y="1855344"/>
              <a:ext cx="451354" cy="443246"/>
              <a:chOff x="2549926" y="1227604"/>
              <a:chExt cx="5177116" cy="5084148"/>
            </a:xfrm>
          </p:grpSpPr>
          <p:sp>
            <p:nvSpPr>
              <p:cNvPr id="63" name="Freeform: Shape 821">
                <a:extLst>
                  <a:ext uri="{FF2B5EF4-FFF2-40B4-BE49-F238E27FC236}">
                    <a16:creationId xmlns:a16="http://schemas.microsoft.com/office/drawing/2014/main" id="{65E8120E-F9D0-423F-85DA-0C76417C1B3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B7CD18C1-B951-421C-BB82-79279410D2D8}"/>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7317730A-FBE4-46B5-896C-0CB275917C5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662CB80C-51FD-449D-A680-912ABBC62C3D}"/>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119EF6EC-42D9-4ECD-B863-4458F4D4C8EA}"/>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603DEC01-6E65-4AD1-84C5-DE8ED63EF505}"/>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223E625D-F1E2-42F4-B421-810134B6124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Cylinder 828">
                <a:extLst>
                  <a:ext uri="{FF2B5EF4-FFF2-40B4-BE49-F238E27FC236}">
                    <a16:creationId xmlns:a16="http://schemas.microsoft.com/office/drawing/2014/main" id="{F9C951D6-0C48-4EA2-AB36-EF8CD98A46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5406724" y="1406507"/>
              <a:ext cx="631125" cy="631125"/>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4738876" y="1878768"/>
              <a:ext cx="454430" cy="239584"/>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BAD80A">
                    <a:lumMod val="75000"/>
                  </a:srgbClr>
                </a:soli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4182280" y="1567279"/>
              <a:ext cx="352315" cy="751095"/>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4692441" y="1607232"/>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BAD80A">
                      <a:lumMod val="75000"/>
                    </a:srgbClr>
                  </a:solidFill>
                  <a:effectLst/>
                  <a:uLnTx/>
                  <a:uFillTx/>
                  <a:latin typeface="Segoe UI"/>
                  <a:ea typeface="+mn-ea"/>
                  <a:cs typeface="+mn-cs"/>
                </a:rPr>
                <a:t>01010100010100101010</a:t>
              </a: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404812" y="1695850"/>
            <a:ext cx="619361" cy="27074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7030A0"/>
                </a:solidFill>
                <a:effectLst/>
                <a:uLnTx/>
                <a:uFillTx/>
                <a:latin typeface="Segoe UI"/>
                <a:ea typeface="+mn-ea"/>
                <a:cs typeface="+mn-cs"/>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83471" y="4878586"/>
            <a:ext cx="3189233"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31603" y="4933105"/>
            <a:ext cx="296258" cy="296258"/>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4</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35983" y="3723065"/>
            <a:ext cx="2826057" cy="1008569"/>
            <a:chOff x="1148861" y="3578513"/>
            <a:chExt cx="2770896" cy="988883"/>
          </a:xfrm>
        </p:grpSpPr>
        <p:grpSp>
          <p:nvGrpSpPr>
            <p:cNvPr id="151" name="Group 150">
              <a:extLst>
                <a:ext uri="{FF2B5EF4-FFF2-40B4-BE49-F238E27FC236}">
                  <a16:creationId xmlns:a16="http://schemas.microsoft.com/office/drawing/2014/main" id="{E5A486D5-3D9F-48BE-890D-7E8835953F74}"/>
                </a:ext>
              </a:extLst>
            </p:cNvPr>
            <p:cNvGrpSpPr/>
            <p:nvPr/>
          </p:nvGrpSpPr>
          <p:grpSpPr>
            <a:xfrm>
              <a:off x="2257391" y="3991220"/>
              <a:ext cx="451354" cy="443246"/>
              <a:chOff x="2549926" y="1227604"/>
              <a:chExt cx="5177116" cy="5084148"/>
            </a:xfrm>
          </p:grpSpPr>
          <p:sp>
            <p:nvSpPr>
              <p:cNvPr id="152" name="Freeform: Shape 821">
                <a:extLst>
                  <a:ext uri="{FF2B5EF4-FFF2-40B4-BE49-F238E27FC236}">
                    <a16:creationId xmlns:a16="http://schemas.microsoft.com/office/drawing/2014/main" id="{C5EE487E-7DAC-4C08-9369-AF2EA03C29C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3" name="Rectangle 152">
                <a:extLst>
                  <a:ext uri="{FF2B5EF4-FFF2-40B4-BE49-F238E27FC236}">
                    <a16:creationId xmlns:a16="http://schemas.microsoft.com/office/drawing/2014/main" id="{69A3ED5A-CA40-4A66-9939-C9BE1D11DE0E}"/>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C097E395-DFBD-4613-A531-7C35E274B2B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5" name="Rectangle 154">
                <a:extLst>
                  <a:ext uri="{FF2B5EF4-FFF2-40B4-BE49-F238E27FC236}">
                    <a16:creationId xmlns:a16="http://schemas.microsoft.com/office/drawing/2014/main" id="{AB9F761A-43C4-49C2-9D4F-982DA406E494}"/>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6" name="Rectangle 155">
                <a:extLst>
                  <a:ext uri="{FF2B5EF4-FFF2-40B4-BE49-F238E27FC236}">
                    <a16:creationId xmlns:a16="http://schemas.microsoft.com/office/drawing/2014/main" id="{34CC5301-3AA7-4493-937B-DD91A11EE4A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Rectangle 156">
                <a:extLst>
                  <a:ext uri="{FF2B5EF4-FFF2-40B4-BE49-F238E27FC236}">
                    <a16:creationId xmlns:a16="http://schemas.microsoft.com/office/drawing/2014/main" id="{66E5EC6B-F50B-4494-A91D-2461F1F4AB3D}"/>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BA3CB10F-DE63-4423-8FA0-6D6DA229471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Cylinder 828">
                <a:extLst>
                  <a:ext uri="{FF2B5EF4-FFF2-40B4-BE49-F238E27FC236}">
                    <a16:creationId xmlns:a16="http://schemas.microsoft.com/office/drawing/2014/main" id="{88D42EEC-26A6-4794-844C-56D2E5564148}"/>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7030A0"/>
                  </a:solidFill>
                  <a:effectLst/>
                  <a:uLnTx/>
                  <a:uFillTx/>
                  <a:latin typeface="Segoe UI"/>
                  <a:ea typeface="+mn-ea"/>
                  <a:cs typeface="+mn-cs"/>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171089" y="3796349"/>
            <a:ext cx="4078546" cy="1843662"/>
            <a:chOff x="3349292" y="4149376"/>
            <a:chExt cx="3998938" cy="1807676"/>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5</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F9441E8A-7791-4A73-A6F1-E89EEA3C79D3}"/>
                </a:ext>
              </a:extLst>
            </p:cNvPr>
            <p:cNvGrpSpPr/>
            <p:nvPr/>
          </p:nvGrpSpPr>
          <p:grpSpPr>
            <a:xfrm>
              <a:off x="4406538" y="4682098"/>
              <a:ext cx="401007" cy="393803"/>
              <a:chOff x="2549926" y="1227604"/>
              <a:chExt cx="5177116" cy="5084148"/>
            </a:xfrm>
          </p:grpSpPr>
          <p:sp>
            <p:nvSpPr>
              <p:cNvPr id="195" name="Freeform: Shape 821">
                <a:extLst>
                  <a:ext uri="{FF2B5EF4-FFF2-40B4-BE49-F238E27FC236}">
                    <a16:creationId xmlns:a16="http://schemas.microsoft.com/office/drawing/2014/main" id="{E000B0C4-86A7-424F-9BA7-487C313059A7}"/>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Rectangle 195">
                <a:extLst>
                  <a:ext uri="{FF2B5EF4-FFF2-40B4-BE49-F238E27FC236}">
                    <a16:creationId xmlns:a16="http://schemas.microsoft.com/office/drawing/2014/main" id="{7AB1BC91-B37B-4F8E-936D-29FE1689673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DC030753-210F-4920-A596-E0FDE66D8F2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4C9FE87B-18AF-4708-B7FE-241C15BA627A}"/>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FD3E8D11-258F-4740-B868-B55447F62C9A}"/>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BD655DB5-9194-48B4-88A7-2ADFD6417F6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8935B012-7058-4CBA-9DC6-54DA8C725EC8}"/>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Cylinder 828">
                <a:extLst>
                  <a:ext uri="{FF2B5EF4-FFF2-40B4-BE49-F238E27FC236}">
                    <a16:creationId xmlns:a16="http://schemas.microsoft.com/office/drawing/2014/main" id="{95897C63-3B17-4477-A240-C1EC2466E0A9}"/>
                  </a:ext>
                </a:extLst>
              </p:cNvPr>
              <p:cNvSpPr/>
              <p:nvPr/>
            </p:nvSpPr>
            <p:spPr bwMode="auto">
              <a:xfrm>
                <a:off x="5335724" y="3170126"/>
                <a:ext cx="2391318" cy="3141626"/>
              </a:xfrm>
              <a:prstGeom prst="can">
                <a:avLst>
                  <a:gd name="adj" fmla="val 39530"/>
                </a:avLst>
              </a:prstGeom>
              <a:solidFill>
                <a:srgbClr val="C0000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71417AB6-8C1A-4BB5-8D36-85633B9B7936}"/>
              </a:ext>
            </a:extLst>
          </p:cNvPr>
          <p:cNvGrpSpPr/>
          <p:nvPr/>
        </p:nvGrpSpPr>
        <p:grpSpPr>
          <a:xfrm>
            <a:off x="8377072" y="3711672"/>
            <a:ext cx="3021687" cy="1922536"/>
            <a:chOff x="425280" y="4072042"/>
            <a:chExt cx="2962707" cy="1885010"/>
          </a:xfrm>
        </p:grpSpPr>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41261" y="5250768"/>
              <a:ext cx="2546726"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425280" y="5264049"/>
              <a:ext cx="290475" cy="290475"/>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6</a:t>
                </a:r>
              </a:p>
            </p:txBody>
          </p:sp>
        </p:grpSp>
        <p:grpSp>
          <p:nvGrpSpPr>
            <p:cNvPr id="211" name="Group 210">
              <a:extLst>
                <a:ext uri="{FF2B5EF4-FFF2-40B4-BE49-F238E27FC236}">
                  <a16:creationId xmlns:a16="http://schemas.microsoft.com/office/drawing/2014/main" id="{933CB9F6-6924-413C-82C1-6BC29501EEEE}"/>
                </a:ext>
              </a:extLst>
            </p:cNvPr>
            <p:cNvGrpSpPr/>
            <p:nvPr/>
          </p:nvGrpSpPr>
          <p:grpSpPr>
            <a:xfrm>
              <a:off x="2079000" y="4531127"/>
              <a:ext cx="451354" cy="443246"/>
              <a:chOff x="2549926" y="1227604"/>
              <a:chExt cx="5177116" cy="5084148"/>
            </a:xfrm>
          </p:grpSpPr>
          <p:sp>
            <p:nvSpPr>
              <p:cNvPr id="212" name="Freeform: Shape 821">
                <a:extLst>
                  <a:ext uri="{FF2B5EF4-FFF2-40B4-BE49-F238E27FC236}">
                    <a16:creationId xmlns:a16="http://schemas.microsoft.com/office/drawing/2014/main" id="{F61D3B20-39F1-4B4F-8CB8-067E8F27DDF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EF25BCCB-3F6B-41F7-887F-527391D4CEE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4" name="Rectangle 213">
                <a:extLst>
                  <a:ext uri="{FF2B5EF4-FFF2-40B4-BE49-F238E27FC236}">
                    <a16:creationId xmlns:a16="http://schemas.microsoft.com/office/drawing/2014/main" id="{1A4B8150-6C10-407E-BAF5-C976FDC19A4A}"/>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5" name="Rectangle 214">
                <a:extLst>
                  <a:ext uri="{FF2B5EF4-FFF2-40B4-BE49-F238E27FC236}">
                    <a16:creationId xmlns:a16="http://schemas.microsoft.com/office/drawing/2014/main" id="{5E205F4D-BDB4-4ACA-941E-2DF317078F28}"/>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6" name="Rectangle 215">
                <a:extLst>
                  <a:ext uri="{FF2B5EF4-FFF2-40B4-BE49-F238E27FC236}">
                    <a16:creationId xmlns:a16="http://schemas.microsoft.com/office/drawing/2014/main" id="{D7C4D3D2-4BD6-47E9-A9B4-FBDA7035B501}"/>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196D7CA2-2F39-480F-AB2F-C30E7853E85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8" name="Rectangle 217">
                <a:extLst>
                  <a:ext uri="{FF2B5EF4-FFF2-40B4-BE49-F238E27FC236}">
                    <a16:creationId xmlns:a16="http://schemas.microsoft.com/office/drawing/2014/main" id="{5F3304A3-C7E4-42A5-814A-6EF6EFDA95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Cylinder 828">
                <a:extLst>
                  <a:ext uri="{FF2B5EF4-FFF2-40B4-BE49-F238E27FC236}">
                    <a16:creationId xmlns:a16="http://schemas.microsoft.com/office/drawing/2014/main" id="{1E605C81-ADAA-42B1-A89E-24073FBBD0E7}"/>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1444464" y="4610141"/>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943154" y="4305352"/>
              <a:ext cx="352315" cy="751095"/>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0461" y="4493297"/>
              <a:ext cx="523001" cy="523001"/>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2061610" y="4072042"/>
              <a:ext cx="631125" cy="63112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grpSp>
    </p:spTree>
    <p:extLst>
      <p:ext uri="{BB962C8B-B14F-4D97-AF65-F5344CB8AC3E}">
        <p14:creationId xmlns:p14="http://schemas.microsoft.com/office/powerpoint/2010/main" val="175584394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5209296"/>
          </a:xfrm>
        </p:spPr>
        <p:txBody>
          <a:bodyPr/>
          <a:lstStyle/>
          <a:p>
            <a:r>
              <a:rPr lang="en-US">
                <a:solidFill>
                  <a:schemeClr val="tx2"/>
                </a:solidFill>
              </a:rPr>
              <a:t>Overview</a:t>
            </a:r>
          </a:p>
          <a:p>
            <a:pPr>
              <a:spcBef>
                <a:spcPts val="612"/>
              </a:spcBef>
            </a:pPr>
            <a:r>
              <a:rPr lang="en-US" sz="1632">
                <a:latin typeface="+mn-lt"/>
              </a:rPr>
              <a:t>Indexed views cache the schema and data for a view in DW remote storage. They are useful for improving the performance of ‘SELECT’ statement queries that include aggregations</a:t>
            </a:r>
          </a:p>
          <a:p>
            <a:pPr>
              <a:spcBef>
                <a:spcPts val="612"/>
              </a:spcBef>
            </a:pPr>
            <a:r>
              <a:rPr lang="en-US" sz="1632">
                <a:latin typeface="+mn-lt"/>
              </a:rPr>
              <a:t>Indexed views are automatically updated when data in underlying tables are changed. This is a synchronous operation that occurs as soon as the data is changed.</a:t>
            </a:r>
          </a:p>
          <a:p>
            <a:pPr>
              <a:spcBef>
                <a:spcPts val="612"/>
              </a:spcBef>
            </a:pPr>
            <a:r>
              <a:rPr lang="en-US" sz="1632">
                <a:latin typeface="+mn-lt"/>
              </a:rPr>
              <a:t>The auto caching functionality allows SQL DW Query Optimizer to consider using indexed view even if the view is not referenced in the query. </a:t>
            </a:r>
          </a:p>
          <a:p>
            <a:pPr defTabSz="932597">
              <a:lnSpc>
                <a:spcPct val="100000"/>
              </a:lnSpc>
              <a:spcAft>
                <a:spcPts val="0"/>
              </a:spcAft>
              <a:buSzTx/>
            </a:pPr>
            <a:r>
              <a:rPr lang="en-US" sz="1632">
                <a:solidFill>
                  <a:prstClr val="black"/>
                </a:solidFill>
                <a:latin typeface="+mn-lt"/>
              </a:rPr>
              <a:t>Supported aggregations: MAX, MIN, AVG, COUNT, COUNT_BIG, SUM, VAR, STDEV</a:t>
            </a:r>
          </a:p>
          <a:p>
            <a:pPr>
              <a:spcBef>
                <a:spcPts val="612"/>
              </a:spcBef>
            </a:pPr>
            <a:endParaRPr lang="en-US" sz="1632">
              <a:latin typeface="+mn-lt"/>
            </a:endParaRPr>
          </a:p>
          <a:p>
            <a:endParaRPr lang="en-US"/>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5943636" y="981076"/>
            <a:ext cx="6217356" cy="4800567"/>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Create indexed view</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INDEXED VIEW</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a:t>
            </a:r>
            <a:r>
              <a:rPr kumimoji="0" lang="en-US" sz="1428" b="0" i="0" u="none" strike="noStrike" kern="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vw_Orders</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WITH</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   DISTRIBUTION = ROUND_ROBIN </a:t>
            </a:r>
            <a:r>
              <a:rPr kumimoji="0" lang="en-US" sz="1428" b="0" i="0" u="none" strike="noStrike" kern="0" cap="none" spc="0" normalizeH="0" baseline="0" noProof="0">
                <a:ln>
                  <a:noFill/>
                </a:ln>
                <a:solidFill>
                  <a:srgbClr val="FFFFFF">
                    <a:lumMod val="75000"/>
                  </a:srgbClr>
                </a:solidFill>
                <a:effectLst/>
                <a:uLnTx/>
                <a:uFillTx/>
                <a:latin typeface="Consolas" panose="020B0609020204030204" pitchFamily="49" charset="0"/>
                <a:ea typeface="+mn-ea"/>
                <a:cs typeface="+mn-cs"/>
              </a:rPr>
              <a:t>|</a:t>
            </a:r>
            <a:endPar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rPr>
              <a:t>   HASH(</a:t>
            </a:r>
            <a:r>
              <a:rPr kumimoji="0" lang="en-US" sz="1428" b="0" i="0" u="none" strike="noStrike" kern="0" cap="none" spc="0" normalizeH="0" baseline="0" noProof="0" err="1">
                <a:ln>
                  <a:noFill/>
                </a:ln>
                <a:solidFill>
                  <a:srgbClr val="FFFFFF">
                    <a:lumMod val="65000"/>
                  </a:srgbClr>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    SELECT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UnitPrice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OrderQty</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AS Revenue</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COUNT_BIG(*) AS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OrderCount</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SalesOrderDetail</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GROUP  BY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GO</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Disable index view and put it in suspended mode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INDEX ALL ON </a:t>
            </a:r>
            <a:r>
              <a:rPr kumimoji="0" lang="en-US" sz="1428" b="0" i="0" u="none" strike="noStrike" kern="0" cap="none" spc="0" normalizeH="0" baseline="0" noProof="0" err="1">
                <a:ln>
                  <a:noFill/>
                </a:ln>
                <a:solidFill>
                  <a:srgbClr val="494949"/>
                </a:solidFill>
                <a:effectLst/>
                <a:uLnTx/>
                <a:uFillTx/>
                <a:latin typeface="Consolas" panose="020B0609020204030204" pitchFamily="49" charset="0"/>
                <a:ea typeface="+mn-ea"/>
                <a:cs typeface="+mn-cs"/>
              </a:rPr>
              <a:t>Sales.vw_Orders</a:t>
            </a: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DISABLE;</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Re-enable index view by rebuilding it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INDEX ALL ON </a:t>
            </a:r>
            <a:r>
              <a:rPr kumimoji="0" lang="en-US" sz="1428" b="0" i="0" u="none" strike="noStrike" kern="0" cap="none" spc="0" normalizeH="0" baseline="0" noProof="0" err="1">
                <a:ln>
                  <a:noFill/>
                </a:ln>
                <a:solidFill>
                  <a:srgbClr val="494949"/>
                </a:solidFill>
                <a:effectLst/>
                <a:uLnTx/>
                <a:uFillTx/>
                <a:latin typeface="Consolas" panose="020B0609020204030204" pitchFamily="49" charset="0"/>
                <a:ea typeface="+mn-ea"/>
                <a:cs typeface="+mn-cs"/>
              </a:rPr>
              <a:t>Sales.vw_Orders</a:t>
            </a: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REBUILD;</a:t>
            </a:r>
            <a:endParaRPr kumimoji="0" lang="en-US" sz="3672" b="0" i="0" u="none" strike="noStrike" kern="0" cap="none" spc="0" normalizeH="0" baseline="0" noProof="0">
              <a:ln>
                <a:noFill/>
              </a:ln>
              <a:solidFill>
                <a:srgbClr val="50505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a:t>
            </a:r>
          </a:p>
        </p:txBody>
      </p:sp>
    </p:spTree>
    <p:extLst>
      <p:ext uri="{BB962C8B-B14F-4D97-AF65-F5344CB8AC3E}">
        <p14:creationId xmlns:p14="http://schemas.microsoft.com/office/powerpoint/2010/main" val="141090355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21195"/>
            <a:ext cx="7113345" cy="541484"/>
          </a:xfrm>
        </p:spPr>
        <p:txBody>
          <a:bodyPr/>
          <a:lstStyle/>
          <a:p>
            <a:pPr>
              <a:spcBef>
                <a:spcPts val="612"/>
              </a:spcBef>
            </a:pPr>
            <a:r>
              <a:rPr lang="en-US" sz="1632">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3" name="Rectangle 12">
            <a:extLst>
              <a:ext uri="{FF2B5EF4-FFF2-40B4-BE49-F238E27FC236}">
                <a16:creationId xmlns:a16="http://schemas.microsoft.com/office/drawing/2014/main" id="{3EF9CBA0-5F9B-4A07-B080-A237306A3E3A}"/>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679399" y="2460354"/>
            <a:ext cx="6581330" cy="3257407"/>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679400" y="2002598"/>
            <a:ext cx="4980381"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Execution time</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103 seconds</a:t>
            </a:r>
            <a:b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Lots of data shuffles and joins needed to complete query</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0" name="Rectangle 19">
            <a:extLst>
              <a:ext uri="{FF2B5EF4-FFF2-40B4-BE49-F238E27FC236}">
                <a16:creationId xmlns:a16="http://schemas.microsoft.com/office/drawing/2014/main" id="{C1D1473C-6E46-4F7A-A73A-50B2D170F3EB}"/>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No relevant indexed views created on the data warehouse</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03868909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80797"/>
            <a:ext cx="7939089" cy="823278"/>
          </a:xfrm>
        </p:spPr>
        <p:txBody>
          <a:bodyPr/>
          <a:lstStyle/>
          <a:p>
            <a:pPr>
              <a:spcBef>
                <a:spcPts val="612"/>
              </a:spcBef>
            </a:pPr>
            <a:r>
              <a:rPr lang="en-US" sz="1632">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3" name="Rectangle 12">
            <a:extLst>
              <a:ext uri="{FF2B5EF4-FFF2-40B4-BE49-F238E27FC236}">
                <a16:creationId xmlns:a16="http://schemas.microsoft.com/office/drawing/2014/main" id="{3EF9CBA0-5F9B-4A07-B080-A237306A3E3A}"/>
              </a:ext>
            </a:extLst>
          </p:cNvPr>
          <p:cNvSpPr/>
          <p:nvPr/>
        </p:nvSpPr>
        <p:spPr>
          <a:xfrm>
            <a:off x="5758227" y="2454832"/>
            <a:ext cx="6239278" cy="3360468"/>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Create indexed view for query</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 INDEXED VIEW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nbViewCS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DISTRIBUTION</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HASH</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AS</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JOIN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sales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ON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cust.sk = sales.sk</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JOIN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ON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p:txBody>
      </p:sp>
      <p:sp>
        <p:nvSpPr>
          <p:cNvPr id="9" name="Rectangle 8">
            <a:extLst>
              <a:ext uri="{FF2B5EF4-FFF2-40B4-BE49-F238E27FC236}">
                <a16:creationId xmlns:a16="http://schemas.microsoft.com/office/drawing/2014/main" id="{E3D9302D-53C9-48E4-9DC2-05F749C740CD}"/>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758226" y="2232091"/>
            <a:ext cx="5782444"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a:t>
            </a:r>
            <a:r>
              <a:rPr kumimoji="0" lang="en-US" sz="1428" b="0" i="0" u="none" strike="noStrike" kern="1200" cap="none" spc="0" normalizeH="0" baseline="0" noProof="0" dirty="0" err="1">
                <a:ln>
                  <a:noFill/>
                </a:ln>
                <a:solidFill>
                  <a:srgbClr val="000000"/>
                </a:solidFill>
                <a:effectLst/>
                <a:uLnTx/>
                <a:uFillTx/>
                <a:latin typeface="Segoe UI Semilight" panose="020B0402040204020203" pitchFamily="34" charset="0"/>
                <a:ea typeface="+mn-ea"/>
                <a:cs typeface="Segoe UI Semilight" panose="020B0402040204020203" pitchFamily="34" charset="0"/>
              </a:rPr>
              <a:t>customer_id</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column</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SELECT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SUM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ISNULL</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list_price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wholesale_cost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b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discount_amt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sales_price</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0</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2</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FROM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customer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a:t>
            </a:r>
            <a:endPar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JOIN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catalog_sales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JOIN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date_dim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ON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sales.sold_date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date_dim.date</a:t>
            </a:r>
            <a:endPar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GROUP</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BY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login​</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98064816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79482"/>
            <a:ext cx="10571750" cy="541484"/>
          </a:xfrm>
        </p:spPr>
        <p:txBody>
          <a:bodyPr/>
          <a:lstStyle/>
          <a:p>
            <a:pPr>
              <a:spcBef>
                <a:spcPts val="612"/>
              </a:spcBef>
            </a:pPr>
            <a:r>
              <a:rPr lang="en-US" sz="1632">
                <a:latin typeface="+mn-lt"/>
              </a:rPr>
              <a:t>The SQL Data Warehouse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20" name="Rectangle 19">
            <a:extLst>
              <a:ext uri="{FF2B5EF4-FFF2-40B4-BE49-F238E27FC236}">
                <a16:creationId xmlns:a16="http://schemas.microsoft.com/office/drawing/2014/main" id="{C1D1473C-6E46-4F7A-A73A-50B2D170F3EB}"/>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400" y="2460353"/>
            <a:ext cx="6668761" cy="258673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no changes have been made to query</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679400" y="2002598"/>
            <a:ext cx="6668760"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Execution time</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6 seconds</a:t>
            </a:r>
            <a:b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Optimizer leverages materialized view to reduce data shuffles and joins needed</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90264587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35793" y="1142880"/>
            <a:ext cx="5644193" cy="2221065"/>
          </a:xfrm>
        </p:spPr>
        <p:txBody>
          <a:bodyPr/>
          <a:lstStyle/>
          <a:p>
            <a:r>
              <a:rPr lang="en-US" dirty="0">
                <a:solidFill>
                  <a:schemeClr val="tx2"/>
                </a:solidFill>
              </a:rPr>
              <a:t>Overview</a:t>
            </a:r>
          </a:p>
          <a:p>
            <a:r>
              <a:rPr lang="en-US" sz="1632" dirty="0">
                <a:latin typeface="+mn-lt"/>
              </a:rPr>
              <a:t>Queries against tables with ordered columnstore segments can take advantage of improved segment elimination to drastically reduce the time needed to service a query.</a:t>
            </a:r>
          </a:p>
          <a:p>
            <a:endParaRPr lang="en-US" sz="1632" dirty="0">
              <a:latin typeface="+mn-lt"/>
            </a:endParaRPr>
          </a:p>
          <a:p>
            <a:r>
              <a:rPr lang="en-US" sz="1632" dirty="0">
                <a:latin typeface="+mn-lt"/>
              </a:rPr>
              <a:t>Columnstore Segments are automatically updated as data is inserted, updated, or deleted in data warehouse tables.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35796" y="227015"/>
            <a:ext cx="6141882" cy="754061"/>
          </a:xfrm>
        </p:spPr>
        <p:txBody>
          <a:bodyPr/>
          <a:lstStyle/>
          <a:p>
            <a:r>
              <a:rPr lang="en-US" dirty="0"/>
              <a:t>Ordered Columnstore Segments</a:t>
            </a:r>
            <a:endParaRPr lang="en-US" dirty="0">
              <a:solidFill>
                <a:srgbClr val="FF0000"/>
              </a:solidFill>
            </a:endParaRPr>
          </a:p>
        </p:txBody>
      </p:sp>
      <p:sp>
        <p:nvSpPr>
          <p:cNvPr id="5" name="Rectangle 4">
            <a:extLst>
              <a:ext uri="{FF2B5EF4-FFF2-40B4-BE49-F238E27FC236}">
                <a16:creationId xmlns:a16="http://schemas.microsoft.com/office/drawing/2014/main" id="{232A90B3-53DE-468E-97CE-2BA4290B1FA2}"/>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Private Preview H2 2019</a:t>
            </a:r>
          </a:p>
        </p:txBody>
      </p:sp>
      <p:sp>
        <p:nvSpPr>
          <p:cNvPr id="8" name="Rectangle 7">
            <a:extLst>
              <a:ext uri="{FF2B5EF4-FFF2-40B4-BE49-F238E27FC236}">
                <a16:creationId xmlns:a16="http://schemas.microsoft.com/office/drawing/2014/main" id="{F0D6A0B4-C178-416F-BA1C-8021D32217FE}"/>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Clustered Columnstore Index &gt; Ordered Columnstore Segments</a:t>
            </a:r>
          </a:p>
        </p:txBody>
      </p:sp>
      <p:sp>
        <p:nvSpPr>
          <p:cNvPr id="9" name="Rectangle 8">
            <a:extLst>
              <a:ext uri="{FF2B5EF4-FFF2-40B4-BE49-F238E27FC236}">
                <a16:creationId xmlns:a16="http://schemas.microsoft.com/office/drawing/2014/main" id="{34B2EFA8-0B64-44B8-8908-E4A59C968CEC}"/>
              </a:ext>
            </a:extLst>
          </p:cNvPr>
          <p:cNvSpPr/>
          <p:nvPr/>
        </p:nvSpPr>
        <p:spPr>
          <a:xfrm>
            <a:off x="6476351" y="844736"/>
            <a:ext cx="5774664" cy="5840766"/>
          </a:xfrm>
          <a:prstGeom prst="rect">
            <a:avLst/>
          </a:prstGeom>
          <a:ln>
            <a:solidFill>
              <a:schemeClr val="bg1">
                <a:lumMod val="85000"/>
              </a:schemeClr>
            </a:solidFill>
          </a:ln>
        </p:spPr>
        <p:txBody>
          <a:bodyPr wrap="square">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Create Table with Ordered Columnstore Index </a:t>
            </a:r>
            <a:endParaRPr kumimoji="0" lang="en-US" sz="1428"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TABLE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sortedOrderTable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NOT NULL</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Date     </a:t>
            </a:r>
            <a:r>
              <a:rPr kumimoji="0" lang="en-US" sz="1428"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DATE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NOT NULL,</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Name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VARCHAR</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Country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VARCHAR</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CLUSTERED COLUMNSTORE INDEX ORDER</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Create Clustered Columnstore Index on existing table</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 CLUSTERED COLUMNSTORE INDEX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cciOrderId</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 </a:t>
            </a:r>
            <a:r>
              <a:rPr kumimoji="0" lang="en-US" sz="1428" b="0" i="0" u="none" strike="noStrike" kern="1200" cap="none" spc="0" normalizeH="0" baseline="0" noProof="0" dirty="0" err="1">
                <a:ln>
                  <a:noFill/>
                </a:ln>
                <a:solidFill>
                  <a:srgbClr val="000000">
                    <a:lumMod val="95000"/>
                    <a:lumOff val="5000"/>
                  </a:srgbClr>
                </a:solidFill>
                <a:effectLst/>
                <a:uLnTx/>
                <a:uFillTx/>
                <a:latin typeface="Consolas" panose="020B0609020204030204" pitchFamily="49" charset="0"/>
                <a:ea typeface="+mn-ea"/>
                <a:cs typeface="+mn-cs"/>
              </a:rPr>
              <a:t>dbo.OrderTable</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Insert data into table with ordered columnstore index</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INSERT INTO </a:t>
            </a:r>
            <a:r>
              <a:rPr kumimoji="0" lang="en-US" sz="1428" b="0" i="0" u="none" strike="noStrike" kern="1200" cap="none" spc="0" normalizeH="0" baseline="0" noProof="0" dirty="0" err="1">
                <a:ln>
                  <a:noFill/>
                </a:ln>
                <a:solidFill>
                  <a:srgbClr val="000000">
                    <a:lumMod val="95000"/>
                    <a:lumOff val="5000"/>
                  </a:srgbClr>
                </a:solidFill>
                <a:effectLst/>
                <a:uLnTx/>
                <a:uFillTx/>
                <a:latin typeface="Consolas" panose="020B0609020204030204" pitchFamily="49" charset="0"/>
                <a:ea typeface="+mn-ea"/>
                <a:cs typeface="+mn-cs"/>
              </a:rPr>
              <a:t>sortedOrderTable</a:t>
            </a:r>
            <a:endPar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VALUES</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 (1, </a:t>
            </a:r>
            <a:r>
              <a:rPr kumimoji="0" lang="en-US" sz="1428"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'01-01-2019','Dave’, 'UK'</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a:t>
            </a:r>
            <a:endParaRPr kumimoji="0" lang="en-US" sz="1428"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11" name="Picture 2" descr="Loading into a clustered columnstore index">
            <a:extLst>
              <a:ext uri="{FF2B5EF4-FFF2-40B4-BE49-F238E27FC236}">
                <a16:creationId xmlns:a16="http://schemas.microsoft.com/office/drawing/2014/main" id="{25EAE2EB-A828-4787-8395-8F3BF56EF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93" y="3669688"/>
            <a:ext cx="4916952" cy="251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86934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8B2DF6-8A20-458A-9830-076C34DA7AF0}"/>
              </a:ext>
            </a:extLst>
          </p:cNvPr>
          <p:cNvSpPr/>
          <p:nvPr/>
        </p:nvSpPr>
        <p:spPr bwMode="auto">
          <a:xfrm>
            <a:off x="5605921" y="1064486"/>
            <a:ext cx="6754309" cy="57934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1735953"/>
          </a:xfrm>
        </p:spPr>
        <p:txBody>
          <a:bodyPr/>
          <a:lstStyle/>
          <a:p>
            <a:r>
              <a:rPr lang="en-US" dirty="0">
                <a:solidFill>
                  <a:schemeClr val="tx2"/>
                </a:solidFill>
              </a:rPr>
              <a:t>Overview</a:t>
            </a:r>
          </a:p>
          <a:p>
            <a:pPr>
              <a:spcBef>
                <a:spcPts val="612"/>
              </a:spcBef>
            </a:pPr>
            <a:r>
              <a:rPr lang="en-US" sz="1632" dirty="0">
                <a:latin typeface="+mn-lt"/>
              </a:rPr>
              <a:t>The JSON format enables representation of complex or hierarchical data structures in tables. </a:t>
            </a:r>
          </a:p>
          <a:p>
            <a:pPr>
              <a:spcBef>
                <a:spcPts val="612"/>
              </a:spcBef>
            </a:pPr>
            <a:r>
              <a:rPr lang="en-US" sz="1632" dirty="0">
                <a:latin typeface="+mn-lt"/>
              </a:rPr>
              <a:t>JSON data is stored using standard NVARCHAR table columns.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6001571" y="1142880"/>
            <a:ext cx="6292718" cy="5557932"/>
          </a:xfrm>
          <a:prstGeom prst="rect">
            <a:avLst/>
          </a:prstGeom>
          <a:ln>
            <a:no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Create Table with column for JSON string</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TABLE</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CustomerOrders</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BIGINT NOT NULL</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Country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NVARCHAR(150) NOT NULL</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NVARCHAR(3000) NOT NULL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NVARCHAR column for JSON</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DISTRIBUTION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ROUND_ROBIN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Populate table with semi-structured data</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INSERT</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INTO</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CustomerOrders</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( 101,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008000"/>
                </a:solidFill>
                <a:effectLst/>
                <a:uLnTx/>
                <a:uFillTx/>
                <a:latin typeface="Consolas" panose="020B0609020204030204" pitchFamily="49" charset="0"/>
                <a:ea typeface="+mn-ea"/>
                <a:cs typeface="+mn-cs"/>
              </a:rPr>
              <a:t>CustomerId</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'Bahrain'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Country</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N</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"AW73565",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"Order": { "Number":"SO43659",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"Date":"2011-05-31T00:00:00"</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"Item":  { "Price":2024.40, "Quantity":1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008000"/>
                </a:solidFill>
                <a:effectLst/>
                <a:uLnTx/>
                <a:uFillTx/>
                <a:latin typeface="Consolas" panose="020B0609020204030204" pitchFamily="49" charset="0"/>
                <a:ea typeface="+mn-ea"/>
                <a:cs typeface="+mn-cs"/>
              </a:rPr>
              <a:t>OrderDetails</a:t>
            </a:r>
            <a:endPar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Tree>
    <p:extLst>
      <p:ext uri="{BB962C8B-B14F-4D97-AF65-F5344CB8AC3E}">
        <p14:creationId xmlns:p14="http://schemas.microsoft.com/office/powerpoint/2010/main" val="315201627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C10DAA-FCDC-4CB1-9393-79F466BDF343}"/>
              </a:ext>
            </a:extLst>
          </p:cNvPr>
          <p:cNvSpPr/>
          <p:nvPr/>
        </p:nvSpPr>
        <p:spPr bwMode="auto">
          <a:xfrm>
            <a:off x="5605921" y="3852877"/>
            <a:ext cx="6613006" cy="27130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0E3601D-C57E-4A37-A2CF-71C6AFCF910E}"/>
              </a:ext>
            </a:extLst>
          </p:cNvPr>
          <p:cNvSpPr/>
          <p:nvPr/>
        </p:nvSpPr>
        <p:spPr bwMode="auto">
          <a:xfrm>
            <a:off x="5605921" y="1142881"/>
            <a:ext cx="6613006" cy="2436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0"/>
            <a:ext cx="4509009" cy="2895238"/>
          </a:xfrm>
        </p:spPr>
        <p:txBody>
          <a:bodyPr/>
          <a:lstStyle/>
          <a:p>
            <a:r>
              <a:rPr lang="en-US" dirty="0">
                <a:solidFill>
                  <a:schemeClr val="tx2"/>
                </a:solidFill>
              </a:rPr>
              <a:t>Overview</a:t>
            </a:r>
          </a:p>
          <a:p>
            <a:pPr>
              <a:spcBef>
                <a:spcPts val="612"/>
              </a:spcBef>
            </a:pPr>
            <a:r>
              <a:rPr lang="en-US" sz="1632" dirty="0">
                <a:latin typeface="+mn-lt"/>
              </a:rPr>
              <a:t>Read JSON data stored in a string column with the following:</a:t>
            </a:r>
          </a:p>
          <a:p>
            <a:pPr marL="291436" indent="-291436">
              <a:spcBef>
                <a:spcPts val="612"/>
              </a:spcBef>
              <a:buFont typeface="Arial" panose="020B0604020202020204" pitchFamily="34" charset="0"/>
              <a:buChar char="•"/>
            </a:pPr>
            <a:r>
              <a:rPr lang="en-US" sz="1632" dirty="0">
                <a:solidFill>
                  <a:srgbClr val="0000FF"/>
                </a:solidFill>
                <a:latin typeface="+mn-lt"/>
              </a:rPr>
              <a:t>ISJSON – </a:t>
            </a:r>
            <a:r>
              <a:rPr lang="en-US" sz="1632" dirty="0">
                <a:solidFill>
                  <a:schemeClr val="tx1"/>
                </a:solidFill>
                <a:latin typeface="+mn-lt"/>
              </a:rPr>
              <a:t>verify if text is valid JSON</a:t>
            </a:r>
          </a:p>
          <a:p>
            <a:pPr marL="291436" indent="-291436">
              <a:spcBef>
                <a:spcPts val="612"/>
              </a:spcBef>
              <a:buFont typeface="Arial" panose="020B0604020202020204" pitchFamily="34" charset="0"/>
              <a:buChar char="•"/>
            </a:pPr>
            <a:r>
              <a:rPr lang="en-US" sz="1632" dirty="0">
                <a:solidFill>
                  <a:srgbClr val="0000FF"/>
                </a:solidFill>
                <a:latin typeface="+mn-lt"/>
              </a:rPr>
              <a:t>JSON_VALUE </a:t>
            </a:r>
            <a:r>
              <a:rPr lang="en-US" sz="1632" dirty="0">
                <a:latin typeface="+mn-lt"/>
              </a:rPr>
              <a:t>– extract a scalar value from a JSON string</a:t>
            </a:r>
          </a:p>
          <a:p>
            <a:pPr marL="291436" indent="-291436">
              <a:spcBef>
                <a:spcPts val="612"/>
              </a:spcBef>
              <a:buFont typeface="Arial" panose="020B0604020202020204" pitchFamily="34" charset="0"/>
              <a:buChar char="•"/>
            </a:pPr>
            <a:r>
              <a:rPr lang="en-US" sz="1632" dirty="0">
                <a:solidFill>
                  <a:srgbClr val="0000FF"/>
                </a:solidFill>
                <a:latin typeface="+mn-lt"/>
              </a:rPr>
              <a:t>JSON_QUERY </a:t>
            </a:r>
            <a:r>
              <a:rPr lang="en-US" sz="1632" dirty="0">
                <a:latin typeface="+mn-lt"/>
              </a:rPr>
              <a:t>– extract a JSON object or array from a JSON string</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
        <p:nvSpPr>
          <p:cNvPr id="2" name="Rectangle 1">
            <a:extLst>
              <a:ext uri="{FF2B5EF4-FFF2-40B4-BE49-F238E27FC236}">
                <a16:creationId xmlns:a16="http://schemas.microsoft.com/office/drawing/2014/main" id="{A7A0E22A-03BD-4F23-8E16-48D95756451D}"/>
              </a:ext>
            </a:extLst>
          </p:cNvPr>
          <p:cNvSpPr/>
          <p:nvPr/>
        </p:nvSpPr>
        <p:spPr>
          <a:xfrm>
            <a:off x="5886826" y="1232700"/>
            <a:ext cx="6217356" cy="99062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Return all rows with valid JSON data</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WHERE  ISJSON</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&gt; 0</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952766" y="2340234"/>
          <a:ext cx="6044738" cy="714996"/>
        </p:xfrm>
        <a:graphic>
          <a:graphicData uri="http://schemas.openxmlformats.org/drawingml/2006/table">
            <a:tbl>
              <a:tblPr firstRow="1" bandRow="1">
                <a:tableStyleId>{17292A2E-F333-43FB-9621-5CBBE7FDCDCB}</a:tableStyleId>
              </a:tblPr>
              <a:tblGrid>
                <a:gridCol w="1480681">
                  <a:extLst>
                    <a:ext uri="{9D8B030D-6E8A-4147-A177-3AD203B41FA5}">
                      <a16:colId xmlns:a16="http://schemas.microsoft.com/office/drawing/2014/main" val="548712045"/>
                    </a:ext>
                  </a:extLst>
                </a:gridCol>
                <a:gridCol w="4564057">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OrderDetails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N</a:t>
                      </a:r>
                      <a:r>
                        <a:rPr lang="en-US" sz="1000" dirty="0"/>
                        <a:t>'</a:t>
                      </a:r>
                      <a:r>
                        <a:rPr lang="en-US" sz="1000" kern="0" dirty="0"/>
                        <a:t>[{ </a:t>
                      </a:r>
                      <a:r>
                        <a:rPr lang="en-US" sz="1000" kern="0" dirty="0" err="1"/>
                        <a:t>StoreId</a:t>
                      </a:r>
                      <a:r>
                        <a:rPr lang="en-US" sz="1000" kern="0" dirty="0"/>
                        <a:t>": "AW73565",  "Order": { "Number":"SO43659",                  "Date":"2011-05-31T00:00:00“ }, "Item":  { "Price":2024.40, "Quantity":1 }}]</a:t>
                      </a:r>
                      <a:r>
                        <a:rPr lang="en-US" sz="1000" dirty="0"/>
                        <a:t>'</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86826" y="3974387"/>
            <a:ext cx="6217356" cy="1438856"/>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Extract values from JSON string</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Country,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JSON_VALUE</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494949"/>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AS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JSON_QUERY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'$.Item'</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ItemDetails</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973135" y="5602905"/>
          <a:ext cx="6044739" cy="689090"/>
        </p:xfrm>
        <a:graphic>
          <a:graphicData uri="http://schemas.openxmlformats.org/drawingml/2006/table">
            <a:tbl>
              <a:tblPr firstRow="1" bandRow="1">
                <a:tableStyleId>{17292A2E-F333-43FB-9621-5CBBE7FDCDCB}</a:tableStyleId>
              </a:tblPr>
              <a:tblGrid>
                <a:gridCol w="1205967">
                  <a:extLst>
                    <a:ext uri="{9D8B030D-6E8A-4147-A177-3AD203B41FA5}">
                      <a16:colId xmlns:a16="http://schemas.microsoft.com/office/drawing/2014/main" val="548712045"/>
                    </a:ext>
                  </a:extLst>
                </a:gridCol>
                <a:gridCol w="913763">
                  <a:extLst>
                    <a:ext uri="{9D8B030D-6E8A-4147-A177-3AD203B41FA5}">
                      <a16:colId xmlns:a16="http://schemas.microsoft.com/office/drawing/2014/main" val="1418428866"/>
                    </a:ext>
                  </a:extLst>
                </a:gridCol>
                <a:gridCol w="857241">
                  <a:extLst>
                    <a:ext uri="{9D8B030D-6E8A-4147-A177-3AD203B41FA5}">
                      <a16:colId xmlns:a16="http://schemas.microsoft.com/office/drawing/2014/main" val="776802025"/>
                    </a:ext>
                  </a:extLst>
                </a:gridCol>
                <a:gridCol w="3067768">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p>
                      <a:r>
                        <a:rPr lang="en-US" sz="1400" b="0" dirty="0">
                          <a:solidFill>
                            <a:schemeClr val="bg1"/>
                          </a:solidFill>
                          <a:latin typeface="+mj-lt"/>
                        </a:rPr>
                        <a:t>Country</a:t>
                      </a:r>
                    </a:p>
                  </a:txBody>
                  <a:tcPr marL="93260" marR="93260" marT="46630" marB="46630" anchor="ctr"/>
                </a:tc>
                <a:tc>
                  <a:txBody>
                    <a:bodyPr/>
                    <a:lstStyle/>
                    <a:p>
                      <a:r>
                        <a:rPr lang="en-US" sz="1400" b="0" dirty="0" err="1">
                          <a:solidFill>
                            <a:schemeClr val="bg1"/>
                          </a:solidFill>
                          <a:latin typeface="+mj-lt"/>
                        </a:rPr>
                        <a:t>StoreId</a:t>
                      </a:r>
                      <a:endParaRPr lang="en-US" sz="1400" b="0" dirty="0">
                        <a:solidFill>
                          <a:schemeClr val="bg1"/>
                        </a:solidFill>
                        <a:latin typeface="+mj-lt"/>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ItemDetails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Bahrain</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 "Price":2024.40, "Quantity":1 }</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9758573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2221"/>
            <a:ext cx="11885514" cy="1710084"/>
          </a:xfrm>
        </p:spPr>
        <p:txBody>
          <a:bodyPr/>
          <a:lstStyle/>
          <a:p>
            <a:pPr algn="ctr"/>
            <a:r>
              <a:rPr lang="en-US" dirty="0"/>
              <a:t>Data Movement</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40124897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735A04B-D9CE-4F79-AA8C-DE04BCAC8A01}"/>
              </a:ext>
            </a:extLst>
          </p:cNvPr>
          <p:cNvSpPr/>
          <p:nvPr/>
        </p:nvSpPr>
        <p:spPr bwMode="auto">
          <a:xfrm>
            <a:off x="5605921" y="3008357"/>
            <a:ext cx="6613006" cy="3934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9A739BB8-70B5-4073-8461-620DA8DB6E1A}"/>
              </a:ext>
            </a:extLst>
          </p:cNvPr>
          <p:cNvSpPr/>
          <p:nvPr/>
        </p:nvSpPr>
        <p:spPr bwMode="auto">
          <a:xfrm>
            <a:off x="5605921" y="1142881"/>
            <a:ext cx="6613006" cy="1726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3288009"/>
          </a:xfrm>
        </p:spPr>
        <p:txBody>
          <a:bodyPr/>
          <a:lstStyle/>
          <a:p>
            <a:r>
              <a:rPr lang="en-US" dirty="0">
                <a:solidFill>
                  <a:schemeClr val="tx2"/>
                </a:solidFill>
              </a:rPr>
              <a:t>Overview</a:t>
            </a:r>
          </a:p>
          <a:p>
            <a:pPr>
              <a:spcBef>
                <a:spcPts val="612"/>
              </a:spcBef>
            </a:pPr>
            <a:r>
              <a:rPr lang="en-US" sz="1632" dirty="0">
                <a:latin typeface="+mn-lt"/>
              </a:rPr>
              <a:t>Use standard table columns and values from JSON text in the same analytical query.</a:t>
            </a:r>
          </a:p>
          <a:p>
            <a:pPr>
              <a:spcBef>
                <a:spcPts val="612"/>
              </a:spcBef>
            </a:pPr>
            <a:r>
              <a:rPr lang="en-US" sz="1632" dirty="0">
                <a:latin typeface="+mn-lt"/>
              </a:rPr>
              <a:t>Modify JSON data with the following:</a:t>
            </a:r>
          </a:p>
          <a:p>
            <a:pPr marL="291436" indent="-291436">
              <a:spcBef>
                <a:spcPts val="612"/>
              </a:spcBef>
              <a:buFont typeface="Arial" panose="020B0604020202020204" pitchFamily="34" charset="0"/>
              <a:buChar char="•"/>
            </a:pPr>
            <a:r>
              <a:rPr lang="en-US" sz="1632" dirty="0">
                <a:solidFill>
                  <a:srgbClr val="0000FF"/>
                </a:solidFill>
                <a:latin typeface="+mn-lt"/>
              </a:rPr>
              <a:t>JSON_MODIFY </a:t>
            </a:r>
            <a:r>
              <a:rPr lang="en-US" sz="1632" dirty="0">
                <a:latin typeface="+mn-lt"/>
              </a:rPr>
              <a:t>– modifies a value in a JSON string</a:t>
            </a:r>
          </a:p>
          <a:p>
            <a:pPr marL="291436" indent="-291436">
              <a:spcBef>
                <a:spcPts val="612"/>
              </a:spcBef>
              <a:buFont typeface="Arial" panose="020B0604020202020204" pitchFamily="34" charset="0"/>
              <a:buChar char="•"/>
            </a:pPr>
            <a:r>
              <a:rPr lang="en-US" sz="1632" dirty="0">
                <a:solidFill>
                  <a:srgbClr val="0000FF"/>
                </a:solidFill>
                <a:latin typeface="+mn-lt"/>
              </a:rPr>
              <a:t>OPENJSON</a:t>
            </a:r>
            <a:r>
              <a:rPr lang="en-US" sz="1632" dirty="0">
                <a:latin typeface="+mn-lt"/>
              </a:rPr>
              <a:t> – convert JSON collection to a set of rows and columns</a:t>
            </a:r>
          </a:p>
          <a:p>
            <a:endParaRPr lang="en-US" dirty="0"/>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68040" y="1095512"/>
            <a:ext cx="6129465" cy="751552"/>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Modify Item Quantity value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UPDATE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JSON_MODIFY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'$.OrderDetails.Item.Quantity'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,2)</a:t>
            </a:r>
            <a:endPar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
        <p:nvSpPr>
          <p:cNvPr id="7" name="Rectangle 6">
            <a:extLst>
              <a:ext uri="{FF2B5EF4-FFF2-40B4-BE49-F238E27FC236}">
                <a16:creationId xmlns:a16="http://schemas.microsoft.com/office/drawing/2014/main" id="{B019A85D-F096-4B46-A083-744C81408E05}"/>
              </a:ext>
            </a:extLst>
          </p:cNvPr>
          <p:cNvSpPr/>
          <p:nvPr/>
        </p:nvSpPr>
        <p:spPr>
          <a:xfrm>
            <a:off x="5868040" y="3051667"/>
            <a:ext cx="5408864" cy="3007655"/>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Convert JSON collection to rows and columns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OrderDetails.OrderDate</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OrderDetails.OrderPrice</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CROSS APPLY OPENJSON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VARCHAR(50)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OrderNumber</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VARCHAR(100)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DATETIME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OrderPrice</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DECIMAL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Item.Price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OrderQuantity</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INT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Item.Quantity</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952766" y="2001690"/>
          <a:ext cx="4564057" cy="714996"/>
        </p:xfrm>
        <a:graphic>
          <a:graphicData uri="http://schemas.openxmlformats.org/drawingml/2006/table">
            <a:tbl>
              <a:tblPr firstRow="1" bandRow="1">
                <a:tableStyleId>{17292A2E-F333-43FB-9621-5CBBE7FDCDCB}</a:tableStyleId>
              </a:tblPr>
              <a:tblGrid>
                <a:gridCol w="4564057">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OrderDetails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N</a:t>
                      </a:r>
                      <a:r>
                        <a:rPr lang="en-US" sz="1000" dirty="0"/>
                        <a:t>'</a:t>
                      </a:r>
                      <a:r>
                        <a:rPr lang="en-US" sz="1000" kern="0" dirty="0"/>
                        <a:t>[{ </a:t>
                      </a:r>
                      <a:r>
                        <a:rPr lang="en-US" sz="1000" kern="0" dirty="0" err="1"/>
                        <a:t>StoreId</a:t>
                      </a:r>
                      <a:r>
                        <a:rPr lang="en-US" sz="1000" kern="0" dirty="0"/>
                        <a:t>": "AW73565",  "Order": { "Number":"SO43659",                  "Date":"2011-05-31T00:00:00“ }, "Item":  </a:t>
                      </a:r>
                      <a:r>
                        <a:rPr lang="en-US" sz="1000" kern="0" dirty="0">
                          <a:highlight>
                            <a:srgbClr val="F1F5C1"/>
                          </a:highlight>
                        </a:rPr>
                        <a:t>{ "Price":2024.40, "Quantity": 2}</a:t>
                      </a:r>
                      <a:r>
                        <a:rPr lang="en-US" sz="1000" kern="0" dirty="0"/>
                        <a:t>}]</a:t>
                      </a:r>
                      <a:r>
                        <a:rPr lang="en-US" sz="1000" dirty="0"/>
                        <a:t>'</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6020125" y="6094125"/>
          <a:ext cx="5068375" cy="714996"/>
        </p:xfrm>
        <a:graphic>
          <a:graphicData uri="http://schemas.openxmlformats.org/drawingml/2006/table">
            <a:tbl>
              <a:tblPr firstRow="1" bandRow="1">
                <a:tableStyleId>{17292A2E-F333-43FB-9621-5CBBE7FDCDCB}</a:tableStyleId>
              </a:tblPr>
              <a:tblGrid>
                <a:gridCol w="1281725">
                  <a:extLst>
                    <a:ext uri="{9D8B030D-6E8A-4147-A177-3AD203B41FA5}">
                      <a16:colId xmlns:a16="http://schemas.microsoft.com/office/drawing/2014/main" val="548712045"/>
                    </a:ext>
                  </a:extLst>
                </a:gridCol>
                <a:gridCol w="1281725">
                  <a:extLst>
                    <a:ext uri="{9D8B030D-6E8A-4147-A177-3AD203B41FA5}">
                      <a16:colId xmlns:a16="http://schemas.microsoft.com/office/drawing/2014/main" val="1702844357"/>
                    </a:ext>
                  </a:extLst>
                </a:gridCol>
                <a:gridCol w="1349712">
                  <a:extLst>
                    <a:ext uri="{9D8B030D-6E8A-4147-A177-3AD203B41FA5}">
                      <a16:colId xmlns:a16="http://schemas.microsoft.com/office/drawing/2014/main" val="1418428866"/>
                    </a:ext>
                  </a:extLst>
                </a:gridCol>
                <a:gridCol w="1155213">
                  <a:extLst>
                    <a:ext uri="{9D8B030D-6E8A-4147-A177-3AD203B41FA5}">
                      <a16:colId xmlns:a16="http://schemas.microsoft.com/office/drawing/2014/main" val="776802025"/>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p>
                      <a:r>
                        <a:rPr lang="en-US" sz="1400" b="0" dirty="0" err="1">
                          <a:solidFill>
                            <a:schemeClr val="bg1"/>
                          </a:solidFill>
                          <a:latin typeface="+mj-lt"/>
                        </a:rPr>
                        <a:t>StoreId</a:t>
                      </a:r>
                      <a:endParaRPr lang="en-US" sz="1400" b="0" dirty="0">
                        <a:solidFill>
                          <a:schemeClr val="bg1"/>
                        </a:solidFill>
                        <a:latin typeface="+mj-lt"/>
                      </a:endParaRPr>
                    </a:p>
                  </a:txBody>
                  <a:tcPr marL="93260" marR="93260" marT="46630" marB="46630" anchor="ctr"/>
                </a:tc>
                <a:tc>
                  <a:txBody>
                    <a:bodyPr/>
                    <a:lstStyle/>
                    <a:p>
                      <a:r>
                        <a:rPr lang="en-US" sz="1400" b="0" dirty="0" err="1">
                          <a:solidFill>
                            <a:schemeClr val="bg1"/>
                          </a:solidFill>
                          <a:latin typeface="+mj-lt"/>
                        </a:rPr>
                        <a:t>OrderDate</a:t>
                      </a:r>
                      <a:endParaRPr lang="en-US" sz="1400" b="0" dirty="0">
                        <a:solidFill>
                          <a:schemeClr val="bg1"/>
                        </a:solidFill>
                        <a:latin typeface="+mj-lt"/>
                      </a:endParaRPr>
                    </a:p>
                  </a:txBody>
                  <a:tcPr marL="93260" marR="93260" marT="46630" marB="46630" anchor="ctr"/>
                </a:tc>
                <a:tc>
                  <a:txBody>
                    <a:bodyPr/>
                    <a:lstStyle/>
                    <a:p>
                      <a:r>
                        <a:rPr lang="en-US" sz="1400" b="0" dirty="0" err="1">
                          <a:solidFill>
                            <a:schemeClr val="bg1"/>
                          </a:solidFill>
                          <a:latin typeface="+mj-lt"/>
                        </a:rPr>
                        <a:t>OrderPrice</a:t>
                      </a:r>
                      <a:endParaRPr lang="en-US" sz="1400" b="0" dirty="0">
                        <a:solidFill>
                          <a:schemeClr val="bg1"/>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2011-05-31T00:00:00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2024.40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156814426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35794" y="1142881"/>
            <a:ext cx="5374194" cy="5340949"/>
          </a:xfrm>
        </p:spPr>
        <p:txBody>
          <a:bodyPr/>
          <a:lstStyle/>
          <a:p>
            <a:r>
              <a:rPr lang="en-US">
                <a:solidFill>
                  <a:srgbClr val="0078D7"/>
                </a:solidFill>
              </a:rPr>
              <a:t>OVER clause</a:t>
            </a:r>
          </a:p>
          <a:p>
            <a:r>
              <a:rPr lang="en-US" sz="1632">
                <a:latin typeface="Segoe UI"/>
                <a:cs typeface="Segoe UI Semibold" panose="020B0702040204020203" pitchFamily="34" charset="0"/>
              </a:rPr>
              <a:t>Defines a window or specified set of rows within a query result set</a:t>
            </a:r>
          </a:p>
          <a:p>
            <a:r>
              <a:rPr lang="en-US" sz="1632">
                <a:latin typeface="Segoe UI"/>
                <a:cs typeface="Segoe UI Semibold" panose="020B0702040204020203" pitchFamily="34" charset="0"/>
              </a:rPr>
              <a:t>Computes a value for each row in the window</a:t>
            </a:r>
          </a:p>
          <a:p>
            <a:r>
              <a:rPr lang="en-US">
                <a:solidFill>
                  <a:srgbClr val="0078D7"/>
                </a:solidFill>
              </a:rPr>
              <a:t>Aggregate functions</a:t>
            </a:r>
          </a:p>
          <a:p>
            <a:r>
              <a:rPr lang="en-US" sz="1632">
                <a:latin typeface="Segoe UI"/>
                <a:cs typeface="Segoe UI Semibold" panose="020B0702040204020203" pitchFamily="34" charset="0"/>
              </a:rPr>
              <a:t>COUNT, MAX, AVG, SUM, APPROX_COUNT_DISTINCT, MIN, STDEV, STDEVP, STRING_AGG, VAR, VARP, GROUPING, GROUPING_ID, COUNT_BIG, CHECKSUM_AGG</a:t>
            </a:r>
          </a:p>
          <a:p>
            <a:r>
              <a:rPr lang="en-US">
                <a:solidFill>
                  <a:srgbClr val="0078D7"/>
                </a:solidFill>
              </a:rPr>
              <a:t>Analytical functions</a:t>
            </a:r>
          </a:p>
          <a:p>
            <a:r>
              <a:rPr lang="en-US" sz="1632">
                <a:latin typeface="Segoe UI"/>
                <a:cs typeface="Segoe UI Semibold" panose="020B0702040204020203" pitchFamily="34" charset="0"/>
              </a:rPr>
              <a:t>LAG, LEAD, FIRST_VALUE, LAST_VALUE, CUME_DIST, PERCENTILE_CONT, PERCENTILE_DISC, PERCENT_RANK</a:t>
            </a:r>
          </a:p>
          <a:p>
            <a:r>
              <a:rPr lang="en-US">
                <a:solidFill>
                  <a:srgbClr val="0078D7"/>
                </a:solidFill>
              </a:rPr>
              <a:t>Ranking functions</a:t>
            </a:r>
          </a:p>
          <a:p>
            <a:r>
              <a:rPr lang="en-US" sz="1632">
                <a:latin typeface="Segoe UI"/>
                <a:cs typeface="Segoe UI Semibold" panose="020B0702040204020203" pitchFamily="34" charset="0"/>
              </a:rPr>
              <a:t>RANK, NTILE, DENSE_RANK, ROW_NUMBER</a:t>
            </a:r>
          </a:p>
          <a:p>
            <a:r>
              <a:rPr lang="en-US">
                <a:solidFill>
                  <a:srgbClr val="0078D7"/>
                </a:solidFill>
              </a:rPr>
              <a:t>ROWS | RANGE</a:t>
            </a:r>
          </a:p>
          <a:p>
            <a:r>
              <a:rPr lang="en-US" sz="1632">
                <a:latin typeface="Segoe UI"/>
                <a:cs typeface="Segoe UI Semibold" panose="020B0702040204020203" pitchFamily="34" charset="0"/>
              </a:rPr>
              <a:t>PRECEDING, UNBOUNDING PRECEDING, CURRENT ROW, BETWEEN, FOLLOWING, UNBOUNDED FOLLOWING</a:t>
            </a: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6045320" y="981077"/>
            <a:ext cx="6217355" cy="182338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FF00FF"/>
                </a:solidFill>
                <a:effectLst/>
                <a:uLnTx/>
                <a:uFillTx/>
                <a:latin typeface="Consolas" panose="020B0609020204030204" pitchFamily="49" charset="0"/>
                <a:ea typeface="+mn-ea"/>
                <a:cs typeface="+mn-cs"/>
              </a:rPr>
              <a:t>ROW_NUMBER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OVER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PARTITION</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DESC</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"Row Number"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LastName</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&lt;&gt;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0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4488" b="0" i="0" u="none" strike="noStrike" kern="0" cap="none" spc="0" normalizeH="0" baseline="0" noProof="0">
              <a:ln>
                <a:noFill/>
              </a:ln>
              <a:solidFill>
                <a:srgbClr val="505050"/>
              </a:solidFill>
              <a:effectLst/>
              <a:uLnTx/>
              <a:uFillTx/>
              <a:latin typeface="Segoe UI"/>
              <a:ea typeface="+mn-ea"/>
              <a:cs typeface="+mn-cs"/>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6027434" y="2974922"/>
          <a:ext cx="6235240" cy="3792584"/>
        </p:xfrm>
        <a:graphic>
          <a:graphicData uri="http://schemas.openxmlformats.org/drawingml/2006/table">
            <a:tbl>
              <a:tblPr firstRow="1" bandRow="1"/>
              <a:tblGrid>
                <a:gridCol w="1558810">
                  <a:extLst>
                    <a:ext uri="{9D8B030D-6E8A-4147-A177-3AD203B41FA5}">
                      <a16:colId xmlns:a16="http://schemas.microsoft.com/office/drawing/2014/main" val="161620943"/>
                    </a:ext>
                  </a:extLst>
                </a:gridCol>
                <a:gridCol w="1558810">
                  <a:extLst>
                    <a:ext uri="{9D8B030D-6E8A-4147-A177-3AD203B41FA5}">
                      <a16:colId xmlns:a16="http://schemas.microsoft.com/office/drawing/2014/main" val="1597923672"/>
                    </a:ext>
                  </a:extLst>
                </a:gridCol>
                <a:gridCol w="1558810">
                  <a:extLst>
                    <a:ext uri="{9D8B030D-6E8A-4147-A177-3AD203B41FA5}">
                      <a16:colId xmlns:a16="http://schemas.microsoft.com/office/drawing/2014/main" val="2014515867"/>
                    </a:ext>
                  </a:extLst>
                </a:gridCol>
                <a:gridCol w="1558810">
                  <a:extLst>
                    <a:ext uri="{9D8B030D-6E8A-4147-A177-3AD203B41FA5}">
                      <a16:colId xmlns:a16="http://schemas.microsoft.com/office/drawing/2014/main" val="1550025771"/>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6" name="Rectangle 5">
            <a:extLst>
              <a:ext uri="{FF2B5EF4-FFF2-40B4-BE49-F238E27FC236}">
                <a16:creationId xmlns:a16="http://schemas.microsoft.com/office/drawing/2014/main" id="{FC116280-8024-4EF3-A504-84093A29F87B}"/>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Windowing functions</a:t>
            </a:r>
          </a:p>
        </p:txBody>
      </p:sp>
    </p:spTree>
    <p:extLst>
      <p:ext uri="{BB962C8B-B14F-4D97-AF65-F5344CB8AC3E}">
        <p14:creationId xmlns:p14="http://schemas.microsoft.com/office/powerpoint/2010/main" val="32015498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35794" y="3803789"/>
            <a:ext cx="11887878" cy="269277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Syntax</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APPROX_COUNT_DISTINCT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expression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The approximate number of different order keys by order status from the orders table.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APPROX_COUNT_DISTINCT</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O_OrderKey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Approx_Distinct_OrderKey</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dbo</a:t>
            </a:r>
            <a:r>
              <a:rPr kumimoji="0" lang="en-US" sz="1632"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Orders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35794" y="1142881"/>
            <a:ext cx="11565520" cy="2242384"/>
          </a:xfrm>
        </p:spPr>
        <p:txBody>
          <a:bodyPr/>
          <a:lstStyle/>
          <a:p>
            <a:r>
              <a:rPr lang="en-US" err="1">
                <a:solidFill>
                  <a:srgbClr val="0078D7"/>
                </a:solidFill>
              </a:rPr>
              <a:t>HyperLogLog</a:t>
            </a:r>
            <a:r>
              <a:rPr lang="en-US">
                <a:solidFill>
                  <a:srgbClr val="0078D7"/>
                </a:solidFill>
              </a:rPr>
              <a:t> accuracy</a:t>
            </a:r>
          </a:p>
          <a:p>
            <a:r>
              <a:rPr lang="en-US" sz="1632">
                <a:latin typeface="Segoe UI"/>
                <a:cs typeface="Segoe UI Semibold" panose="020B0702040204020203" pitchFamily="34" charset="0"/>
              </a:rPr>
              <a:t>Will return a result with a 2% accuracy of true cardinality on average.</a:t>
            </a:r>
          </a:p>
          <a:p>
            <a:pPr>
              <a:spcAft>
                <a:spcPts val="1224"/>
              </a:spcAft>
            </a:pPr>
            <a:r>
              <a:rPr lang="en-US" sz="1632">
                <a:latin typeface="Segoe UI"/>
                <a:cs typeface="Segoe UI Semibold" panose="020B0702040204020203" pitchFamily="34" charset="0"/>
              </a:rPr>
              <a:t>e.g. COUNT (DISTINCT) returns 1,000,000, </a:t>
            </a:r>
            <a:r>
              <a:rPr lang="en-US" sz="1632" err="1">
                <a:latin typeface="Segoe UI"/>
                <a:cs typeface="Segoe UI Semibold" panose="020B0702040204020203" pitchFamily="34" charset="0"/>
              </a:rPr>
              <a:t>HyperLogLog</a:t>
            </a:r>
            <a:r>
              <a:rPr lang="en-US" sz="1632">
                <a:latin typeface="Segoe UI"/>
                <a:cs typeface="Segoe UI Semibold" panose="020B0702040204020203" pitchFamily="34" charset="0"/>
              </a:rPr>
              <a:t> will return a value in the range of 999,736 to 1,016,234.</a:t>
            </a:r>
          </a:p>
          <a:p>
            <a:r>
              <a:rPr lang="en-US">
                <a:solidFill>
                  <a:srgbClr val="0078D7"/>
                </a:solidFill>
              </a:rPr>
              <a:t>APPROX_COUNT_DISTINCT </a:t>
            </a:r>
          </a:p>
          <a:p>
            <a:r>
              <a:rPr lang="en-US" sz="1632">
                <a:latin typeface="Segoe UI"/>
                <a:cs typeface="Segoe UI Semibold" panose="020B0702040204020203" pitchFamily="34" charset="0"/>
              </a:rPr>
              <a:t>Returns the approximate number of unique non-null values in a group.</a:t>
            </a:r>
          </a:p>
          <a:p>
            <a:r>
              <a:rPr lang="en-US">
                <a:solidFill>
                  <a:srgbClr val="0078D7"/>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
        <p:nvSpPr>
          <p:cNvPr id="7" name="Rectangle 6">
            <a:extLst>
              <a:ext uri="{FF2B5EF4-FFF2-40B4-BE49-F238E27FC236}">
                <a16:creationId xmlns:a16="http://schemas.microsoft.com/office/drawing/2014/main" id="{7C8CA6BD-54C0-4B40-87FD-88EDBF3179CD}"/>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Approximate execution</a:t>
            </a:r>
          </a:p>
        </p:txBody>
      </p:sp>
    </p:spTree>
    <p:extLst>
      <p:ext uri="{BB962C8B-B14F-4D97-AF65-F5344CB8AC3E}">
        <p14:creationId xmlns:p14="http://schemas.microsoft.com/office/powerpoint/2010/main" val="287988815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794" y="1142881"/>
            <a:ext cx="6026009" cy="2166747"/>
          </a:xfrm>
        </p:spPr>
        <p:txBody>
          <a:bodyPr/>
          <a:lstStyle/>
          <a:p>
            <a:r>
              <a:rPr lang="en-US">
                <a:solidFill>
                  <a:srgbClr val="0078D7"/>
                </a:solidFill>
              </a:rPr>
              <a:t>Group by with rollup</a:t>
            </a:r>
          </a:p>
          <a:p>
            <a:r>
              <a:rPr lang="en-US" sz="1632">
                <a:latin typeface="Segoe UI"/>
                <a:cs typeface="Segoe UI Semibold" panose="020B0702040204020203" pitchFamily="34" charset="0"/>
              </a:rPr>
              <a:t>Creates a group for each combination of column expressions.</a:t>
            </a:r>
          </a:p>
          <a:p>
            <a:pPr>
              <a:spcAft>
                <a:spcPts val="1224"/>
              </a:spcAft>
            </a:pPr>
            <a:r>
              <a:rPr lang="en-US" sz="1632">
                <a:latin typeface="Segoe UI"/>
                <a:cs typeface="Segoe UI Semibold" panose="020B0702040204020203" pitchFamily="34" charset="0"/>
              </a:rPr>
              <a:t>Rolls up the results into subtotals and grand totals.</a:t>
            </a:r>
          </a:p>
          <a:p>
            <a:r>
              <a:rPr lang="en-US">
                <a:solidFill>
                  <a:srgbClr val="0078D7"/>
                </a:solidFill>
              </a:rPr>
              <a:t>Grouping sets</a:t>
            </a:r>
          </a:p>
          <a:p>
            <a:r>
              <a:rPr lang="en-US" sz="1632">
                <a:latin typeface="Segoe UI"/>
                <a:cs typeface="Segoe UI Semibold" panose="020B0702040204020203" pitchFamily="34" charset="0"/>
              </a:rPr>
              <a:t>Combine multiple GROUP BY clauses into one GROUP BY CLAUSE.</a:t>
            </a:r>
          </a:p>
          <a:p>
            <a:r>
              <a:rPr lang="en-US" sz="1632">
                <a:latin typeface="Segoe UI"/>
                <a:cs typeface="Segoe UI Semibold" panose="020B0702040204020203" pitchFamily="34" charset="0"/>
              </a:rPr>
              <a:t>Equivalent of UNION ALL of specified groups.</a:t>
            </a: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35795" y="227015"/>
            <a:ext cx="4014382" cy="754061"/>
          </a:xfrm>
        </p:spPr>
        <p:txBody>
          <a:bodyPr/>
          <a:lstStyle/>
          <a:p>
            <a:r>
              <a:rPr lang="en-US"/>
              <a:t>Group by options								</a:t>
            </a:r>
            <a:endParaRPr lang="en-US">
              <a:solidFill>
                <a:srgbClr val="FF0000"/>
              </a:solidFill>
            </a:endParaRPr>
          </a:p>
        </p:txBody>
      </p:sp>
      <p:sp>
        <p:nvSpPr>
          <p:cNvPr id="12" name="Rectangle 11">
            <a:extLst>
              <a:ext uri="{FF2B5EF4-FFF2-40B4-BE49-F238E27FC236}">
                <a16:creationId xmlns:a16="http://schemas.microsoft.com/office/drawing/2014/main" id="{D924AD2C-36BF-42E0-B118-3244E45AFC07}"/>
              </a:ext>
            </a:extLst>
          </p:cNvPr>
          <p:cNvSpPr/>
          <p:nvPr/>
        </p:nvSpPr>
        <p:spPr>
          <a:xfrm>
            <a:off x="362991" y="3732468"/>
            <a:ext cx="6217356" cy="168886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GROUP BY SETS Example -- </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Sales</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FF00FF"/>
                </a:solidFill>
                <a:effectLst/>
                <a:uLnTx/>
                <a:uFillTx/>
                <a:latin typeface="Consolas" panose="020B0609020204030204" pitchFamily="49" charset="0"/>
                <a:ea typeface="+mn-ea"/>
                <a:cs typeface="+mn-cs"/>
              </a:rPr>
              <a:t>GROUPING</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SETS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59228" y="1166586"/>
            <a:ext cx="6217356" cy="2358136"/>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GROUP BY ROLLUP Example --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Region</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Sales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ROLLUP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Country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Region</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Results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148412" y="3732468"/>
          <a:ext cx="4849095" cy="2647554"/>
        </p:xfrm>
        <a:graphic>
          <a:graphicData uri="http://schemas.openxmlformats.org/drawingml/2006/table">
            <a:tbl>
              <a:tblPr firstRow="1" bandRow="1"/>
              <a:tblGrid>
                <a:gridCol w="1616365">
                  <a:extLst>
                    <a:ext uri="{9D8B030D-6E8A-4147-A177-3AD203B41FA5}">
                      <a16:colId xmlns:a16="http://schemas.microsoft.com/office/drawing/2014/main" val="548712045"/>
                    </a:ext>
                  </a:extLst>
                </a:gridCol>
                <a:gridCol w="1616365">
                  <a:extLst>
                    <a:ext uri="{9D8B030D-6E8A-4147-A177-3AD203B41FA5}">
                      <a16:colId xmlns:a16="http://schemas.microsoft.com/office/drawing/2014/main" val="276908009"/>
                    </a:ext>
                  </a:extLst>
                </a:gridCol>
                <a:gridCol w="1616365">
                  <a:extLst>
                    <a:ext uri="{9D8B030D-6E8A-4147-A177-3AD203B41FA5}">
                      <a16:colId xmlns:a16="http://schemas.microsoft.com/office/drawing/2014/main" val="1727632923"/>
                    </a:ext>
                  </a:extLst>
                </a:gridCol>
              </a:tblGrid>
              <a:tr h="378222">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British Columbia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Apr’2019</a:t>
            </a:r>
          </a:p>
        </p:txBody>
      </p:sp>
      <p:sp>
        <p:nvSpPr>
          <p:cNvPr id="10" name="Rectangle 9">
            <a:extLst>
              <a:ext uri="{FF2B5EF4-FFF2-40B4-BE49-F238E27FC236}">
                <a16:creationId xmlns:a16="http://schemas.microsoft.com/office/drawing/2014/main" id="{0180D1EE-735D-4AB3-843F-39FD9AEE7A2B}"/>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Group by options</a:t>
            </a:r>
          </a:p>
        </p:txBody>
      </p:sp>
    </p:spTree>
    <p:extLst>
      <p:ext uri="{BB962C8B-B14F-4D97-AF65-F5344CB8AC3E}">
        <p14:creationId xmlns:p14="http://schemas.microsoft.com/office/powerpoint/2010/main" val="416953657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Databricks – structured streaming</a:t>
            </a:r>
          </a:p>
        </p:txBody>
      </p:sp>
      <p:sp>
        <p:nvSpPr>
          <p:cNvPr id="3" name="Text Placeholder 2">
            <a:extLst>
              <a:ext uri="{FF2B5EF4-FFF2-40B4-BE49-F238E27FC236}">
                <a16:creationId xmlns:a16="http://schemas.microsoft.com/office/drawing/2014/main" id="{B112E9AF-C23A-4063-8325-11D4EE50D8BF}"/>
              </a:ext>
            </a:extLst>
          </p:cNvPr>
          <p:cNvSpPr>
            <a:spLocks noGrp="1"/>
          </p:cNvSpPr>
          <p:nvPr>
            <p:ph type="body" sz="quarter" idx="10"/>
          </p:nvPr>
        </p:nvSpPr>
        <p:spPr>
          <a:xfrm>
            <a:off x="451535" y="2152920"/>
            <a:ext cx="5677103" cy="1443956"/>
          </a:xfrm>
        </p:spPr>
        <p:txBody>
          <a:bodyPr/>
          <a:lstStyle/>
          <a:p>
            <a:r>
              <a:rPr lang="en-US">
                <a:solidFill>
                  <a:schemeClr val="tx1"/>
                </a:solidFill>
              </a:rPr>
              <a:t>The Databricks SQL DW connector supports  batch and structured streaming support for writing real-time data into Azure SQL Data Warehouse.</a:t>
            </a:r>
          </a:p>
        </p:txBody>
      </p:sp>
      <p:sp>
        <p:nvSpPr>
          <p:cNvPr id="8" name="Rectangle 7">
            <a:extLst>
              <a:ext uri="{FF2B5EF4-FFF2-40B4-BE49-F238E27FC236}">
                <a16:creationId xmlns:a16="http://schemas.microsoft.com/office/drawing/2014/main" id="{1857B6A8-18F4-474F-8995-60C03428F1D0}"/>
              </a:ext>
            </a:extLst>
          </p:cNvPr>
          <p:cNvSpPr/>
          <p:nvPr/>
        </p:nvSpPr>
        <p:spPr>
          <a:xfrm>
            <a:off x="5952586" y="1350872"/>
            <a:ext cx="6217356" cy="5729656"/>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Prepare streaming source; this could be Kafka, Kinesis, or a simple rate stream.</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df = </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spark.readStream</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.format(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"rate"</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rowsPerSecond</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"100000"</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numPartitions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"16"</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.load()</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Apply some transformations to the data then use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Structured Streaming API to continuously write the data to a table in SQL DW.</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df.writeStream</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.format(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com.databricks.spark.sqldw</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url</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&lt;azure-</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sqldw</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jdbc-url</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tempDir</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wasbs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://&lt;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containername</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&gt;@&lt;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storageaccount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&gt;.blob.core.windows.net/&lt;directory&gt;"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forwardSparkAzureStorageCredentials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"true"</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dbTable</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&lt;table-name&gt;)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checkpointLocation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tmp_location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.start()</a:t>
            </a:r>
          </a:p>
        </p:txBody>
      </p:sp>
      <p:sp>
        <p:nvSpPr>
          <p:cNvPr id="10" name="Text Placeholder 2">
            <a:extLst>
              <a:ext uri="{FF2B5EF4-FFF2-40B4-BE49-F238E27FC236}">
                <a16:creationId xmlns:a16="http://schemas.microsoft.com/office/drawing/2014/main" id="{6964F993-24F0-407D-A7D3-B146BE9A30D4}"/>
              </a:ext>
            </a:extLst>
          </p:cNvPr>
          <p:cNvSpPr txBox="1">
            <a:spLocks/>
          </p:cNvSpPr>
          <p:nvPr/>
        </p:nvSpPr>
        <p:spPr>
          <a:xfrm>
            <a:off x="502223" y="3711453"/>
            <a:ext cx="5235582"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uses </a:t>
            </a:r>
            <a:r>
              <a:rPr kumimoji="0" lang="en-US" sz="2040" b="0" i="0" u="none" strike="noStrike" kern="1200" cap="none" spc="0" normalizeH="0" baseline="0" noProof="0" err="1">
                <a:ln>
                  <a:noFill/>
                </a:ln>
                <a:solidFill>
                  <a:srgbClr val="353535"/>
                </a:solidFill>
                <a:effectLst/>
                <a:uLnTx/>
                <a:uFillTx/>
                <a:latin typeface="Segoe UI Semilight" panose="020B0402040204020203" pitchFamily="34" charset="0"/>
                <a:ea typeface="+mn-ea"/>
                <a:cs typeface="Segoe UI Semilight" panose="020B0402040204020203" pitchFamily="34" charset="0"/>
              </a:rPr>
              <a:t>Polybase</a:t>
            </a: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and the Databricks structured streaming API to stream data from Kafka, Kinesis sources directly into SQL DW at a user-configurable rate.</a:t>
            </a:r>
          </a:p>
        </p:txBody>
      </p:sp>
      <p:sp>
        <p:nvSpPr>
          <p:cNvPr id="9" name="Rectangle 8">
            <a:extLst>
              <a:ext uri="{FF2B5EF4-FFF2-40B4-BE49-F238E27FC236}">
                <a16:creationId xmlns:a16="http://schemas.microsoft.com/office/drawing/2014/main" id="{8EAA5194-17B5-46D4-8A0B-662D61ECFE75}"/>
              </a:ext>
            </a:extLst>
          </p:cNvPr>
          <p:cNvSpPr/>
          <p:nvPr/>
        </p:nvSpPr>
        <p:spPr>
          <a:xfrm>
            <a:off x="549460" y="5155409"/>
            <a:ext cx="5322432" cy="21788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solidFill>
                  <a:srgbClr val="353535"/>
                </a:solidFill>
                <a:effectLst/>
                <a:uLnTx/>
                <a:uFillTx/>
                <a:latin typeface="Corbel" panose="020B0503020204020204" pitchFamily="34" charset="0"/>
                <a:ea typeface="+mn-ea"/>
                <a:cs typeface="+mn-cs"/>
                <a:hlinkClick r:id="rId3"/>
              </a:rPr>
              <a:t>Source: https://docs.azuredatabricks.net/spark/latest/data-sources/azure/sql-data-warehouse.html#streaming-support</a:t>
            </a:r>
            <a:endParaRPr kumimoji="0" lang="en-US" sz="816" b="0" i="0" u="none" strike="noStrike" kern="1200" cap="none" spc="0" normalizeH="0" baseline="0" noProof="0">
              <a:ln>
                <a:noFill/>
              </a:ln>
              <a:solidFill>
                <a:srgbClr val="353535"/>
              </a:solidFill>
              <a:effectLst/>
              <a:uLnTx/>
              <a:uFillTx/>
              <a:latin typeface="Corbel" panose="020B0503020204020204" pitchFamily="34" charset="0"/>
              <a:ea typeface="+mn-ea"/>
              <a:cs typeface="+mn-cs"/>
            </a:endParaRPr>
          </a:p>
        </p:txBody>
      </p:sp>
      <p:sp>
        <p:nvSpPr>
          <p:cNvPr id="12" name="Rectangle 11">
            <a:extLst>
              <a:ext uri="{FF2B5EF4-FFF2-40B4-BE49-F238E27FC236}">
                <a16:creationId xmlns:a16="http://schemas.microsoft.com/office/drawing/2014/main" id="{2F7025B9-1EF3-4B39-8F99-E5058FE49083}"/>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16873060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D335CF-2DE1-4B3D-82C4-A0F7C223A624}"/>
              </a:ext>
            </a:extLst>
          </p:cNvPr>
          <p:cNvSpPr>
            <a:spLocks noGrp="1"/>
          </p:cNvSpPr>
          <p:nvPr>
            <p:ph type="title"/>
          </p:nvPr>
        </p:nvSpPr>
        <p:spPr/>
        <p:txBody>
          <a:bodyPr/>
          <a:lstStyle/>
          <a:p>
            <a:r>
              <a:rPr lang="en-US" dirty="0"/>
              <a:t>Since Gen2 GA</a:t>
            </a:r>
          </a:p>
        </p:txBody>
      </p:sp>
      <p:sp>
        <p:nvSpPr>
          <p:cNvPr id="6" name="Text Placeholder 5">
            <a:extLst>
              <a:ext uri="{FF2B5EF4-FFF2-40B4-BE49-F238E27FC236}">
                <a16:creationId xmlns:a16="http://schemas.microsoft.com/office/drawing/2014/main" id="{C0D9B770-7D47-4586-ACFA-FADC2AB04BFC}"/>
              </a:ext>
            </a:extLst>
          </p:cNvPr>
          <p:cNvSpPr>
            <a:spLocks noGrp="1"/>
          </p:cNvSpPr>
          <p:nvPr>
            <p:ph type="body" sz="quarter" idx="10"/>
          </p:nvPr>
        </p:nvSpPr>
        <p:spPr>
          <a:xfrm>
            <a:off x="598945" y="1462924"/>
            <a:ext cx="11237870" cy="6657464"/>
          </a:xfrm>
        </p:spPr>
        <p:txBody>
          <a:bodyPr/>
          <a:lstStyle/>
          <a:p>
            <a:r>
              <a:rPr lang="en-US" sz="1600" dirty="0"/>
              <a:t>05/14/18 Automatic Statistics </a:t>
            </a:r>
          </a:p>
          <a:p>
            <a:r>
              <a:rPr lang="en-US" sz="1600" dirty="0"/>
              <a:t>06/16/18 User Defined Restore Points</a:t>
            </a:r>
          </a:p>
          <a:p>
            <a:r>
              <a:rPr lang="en-US" sz="1600" dirty="0"/>
              <a:t>06/21/19 Column-level security</a:t>
            </a:r>
          </a:p>
          <a:p>
            <a:r>
              <a:rPr lang="en-US" sz="1600" dirty="0"/>
              <a:t>07/25/18 Fast Restore</a:t>
            </a:r>
          </a:p>
          <a:p>
            <a:r>
              <a:rPr lang="en-US" sz="1600" dirty="0"/>
              <a:t>08/02/18 Recommendations for data skew and table statistics</a:t>
            </a:r>
          </a:p>
          <a:p>
            <a:r>
              <a:rPr lang="en-US" sz="1600" dirty="0"/>
              <a:t>09/24/18 Streaming support in Azure Databricks </a:t>
            </a:r>
          </a:p>
          <a:p>
            <a:r>
              <a:rPr lang="en-US" sz="1600" dirty="0"/>
              <a:t>09/24/18 User defined maintenance scheduling</a:t>
            </a:r>
          </a:p>
          <a:p>
            <a:r>
              <a:rPr lang="en-US" sz="1600" dirty="0"/>
              <a:t>09/24/18 Vulnerability assessment</a:t>
            </a:r>
          </a:p>
          <a:p>
            <a:r>
              <a:rPr lang="en-US" sz="1600" dirty="0"/>
              <a:t>09/24/18 Intelligent Insights</a:t>
            </a:r>
          </a:p>
          <a:p>
            <a:r>
              <a:rPr lang="en-US" sz="1600" dirty="0"/>
              <a:t>09/24/18 Flexible Restore Points</a:t>
            </a:r>
          </a:p>
          <a:p>
            <a:r>
              <a:rPr lang="en-US" sz="1600" dirty="0"/>
              <a:t>11/07/18 RLS </a:t>
            </a:r>
          </a:p>
          <a:p>
            <a:r>
              <a:rPr lang="en-US" sz="1600" dirty="0"/>
              <a:t>11/12/18 Azure Monitor log support</a:t>
            </a:r>
          </a:p>
          <a:p>
            <a:r>
              <a:rPr lang="en-US" sz="1600" dirty="0"/>
              <a:t>12/08/18 Azure Virtual Network service endpoints</a:t>
            </a:r>
          </a:p>
          <a:p>
            <a:r>
              <a:rPr lang="en-US" sz="1600" dirty="0"/>
              <a:t>01/10/19 Azure Data Box Disk </a:t>
            </a:r>
          </a:p>
          <a:p>
            <a:endParaRPr lang="en-US" sz="1600" dirty="0"/>
          </a:p>
          <a:p>
            <a:r>
              <a:rPr lang="en-US" sz="1600" dirty="0"/>
              <a:t>Upcoming Features: </a:t>
            </a:r>
          </a:p>
          <a:p>
            <a:r>
              <a:rPr lang="en-US" sz="1600" dirty="0"/>
              <a:t>Copy Command</a:t>
            </a:r>
          </a:p>
          <a:p>
            <a:r>
              <a:rPr lang="en-US" sz="1600" dirty="0"/>
              <a:t>Work Load Management </a:t>
            </a:r>
          </a:p>
          <a:p>
            <a:endParaRPr lang="en-US" sz="1600" dirty="0"/>
          </a:p>
          <a:p>
            <a:endParaRPr lang="en-US" sz="1600" dirty="0"/>
          </a:p>
          <a:p>
            <a:endParaRPr lang="en-US" sz="3264" dirty="0"/>
          </a:p>
          <a:p>
            <a:endParaRPr lang="en-US" sz="3264" dirty="0"/>
          </a:p>
        </p:txBody>
      </p:sp>
    </p:spTree>
    <p:extLst>
      <p:ext uri="{BB962C8B-B14F-4D97-AF65-F5344CB8AC3E}">
        <p14:creationId xmlns:p14="http://schemas.microsoft.com/office/powerpoint/2010/main" val="4946626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C78082A-28FA-421E-9805-B09123F9EF11}"/>
              </a:ext>
            </a:extLst>
          </p:cNvPr>
          <p:cNvGraphicFramePr>
            <a:graphicFrameLocks noGrp="1"/>
          </p:cNvGraphicFramePr>
          <p:nvPr/>
        </p:nvGraphicFramePr>
        <p:xfrm>
          <a:off x="1023395" y="1428608"/>
          <a:ext cx="2937702" cy="2486944"/>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bl>
          </a:graphicData>
        </a:graphic>
      </p:graphicFrame>
      <p:graphicFrame>
        <p:nvGraphicFramePr>
          <p:cNvPr id="7" name="Table 6">
            <a:extLst>
              <a:ext uri="{FF2B5EF4-FFF2-40B4-BE49-F238E27FC236}">
                <a16:creationId xmlns:a16="http://schemas.microsoft.com/office/drawing/2014/main" id="{A0A1D3AF-7E58-4C3E-9E6F-DE56A2F52713}"/>
              </a:ext>
            </a:extLst>
          </p:cNvPr>
          <p:cNvGraphicFramePr>
            <a:graphicFrameLocks noGrp="1"/>
          </p:cNvGraphicFramePr>
          <p:nvPr/>
        </p:nvGraphicFramePr>
        <p:xfrm>
          <a:off x="4269482" y="1428608"/>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SATerritoryID</a:t>
                      </a:r>
                      <a:endParaRPr lang="en-US" sz="1400"/>
                    </a:p>
                  </a:txBody>
                  <a:tcPr marL="93260" marR="93260" marT="46630" marB="46630"/>
                </a:tc>
                <a:tc>
                  <a:txBody>
                    <a:bodyPr/>
                    <a:lstStyle/>
                    <a:p>
                      <a:r>
                        <a:rPr lang="en-US" sz="1400" err="1"/>
                        <a:t>AccountID</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444</a:t>
                      </a:r>
                    </a:p>
                  </a:txBody>
                  <a:tcPr marL="93260" marR="93260" marT="46630" marB="46630"/>
                </a:tc>
                <a:tc>
                  <a:txBody>
                    <a:bodyPr/>
                    <a:lstStyle/>
                    <a:p>
                      <a:r>
                        <a:rPr lang="en-US" sz="1400"/>
                        <a:t>37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333</a:t>
                      </a:r>
                    </a:p>
                  </a:txBody>
                  <a:tcPr marL="93260" marR="93260" marT="46630" marB="46630"/>
                </a:tc>
                <a:tc>
                  <a:txBody>
                    <a:bodyPr/>
                    <a:lstStyle/>
                    <a:p>
                      <a:r>
                        <a:rPr lang="en-US" sz="1400"/>
                        <a:t>25</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111</a:t>
                      </a:r>
                    </a:p>
                  </a:txBody>
                  <a:tcPr marL="93260" marR="93260" marT="46630" marB="46630"/>
                </a:tc>
                <a:tc>
                  <a:txBody>
                    <a:bodyPr/>
                    <a:lstStyle/>
                    <a:p>
                      <a:r>
                        <a:rPr lang="en-US" sz="1400"/>
                        <a:t>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222</a:t>
                      </a:r>
                    </a:p>
                  </a:txBody>
                  <a:tcPr marL="93260" marR="93260" marT="46630" marB="46630"/>
                </a:tc>
                <a:tc>
                  <a:txBody>
                    <a:bodyPr/>
                    <a:lstStyle/>
                    <a:p>
                      <a:r>
                        <a:rPr lang="en-US" sz="1400"/>
                        <a:t>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445</a:t>
                      </a:r>
                    </a:p>
                  </a:txBody>
                  <a:tcPr marL="93260" marR="93260" marT="46630" marB="46630"/>
                </a:tc>
                <a:tc>
                  <a:txBody>
                    <a:bodyPr/>
                    <a:lstStyle/>
                    <a:p>
                      <a:r>
                        <a:rPr lang="en-US" sz="1400"/>
                        <a:t>14</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334</a:t>
                      </a:r>
                    </a:p>
                  </a:txBody>
                  <a:tcPr marL="93260" marR="93260" marT="46630" marB="46630"/>
                </a:tc>
                <a:tc>
                  <a:txBody>
                    <a:bodyPr/>
                    <a:lstStyle/>
                    <a:p>
                      <a:r>
                        <a:rPr lang="en-US" sz="1400"/>
                        <a:t>48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6" name="TextBox 5">
            <a:extLst>
              <a:ext uri="{FF2B5EF4-FFF2-40B4-BE49-F238E27FC236}">
                <a16:creationId xmlns:a16="http://schemas.microsoft.com/office/drawing/2014/main" id="{C6409689-9807-4600-AE2A-CC237B9B3511}"/>
              </a:ext>
            </a:extLst>
          </p:cNvPr>
          <p:cNvSpPr txBox="1"/>
          <p:nvPr/>
        </p:nvSpPr>
        <p:spPr>
          <a:xfrm>
            <a:off x="818589" y="823115"/>
            <a:ext cx="2055481"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endParaRPr lang="en-US" sz="2448">
              <a:gradFill>
                <a:gsLst>
                  <a:gs pos="2917">
                    <a:prstClr val="black"/>
                  </a:gs>
                  <a:gs pos="30000">
                    <a:prstClr val="black"/>
                  </a:gs>
                </a:gsLst>
                <a:lin ang="5400000" scaled="0"/>
              </a:gradFill>
              <a:latin typeface="Calibri" panose="020F0502020204030204"/>
            </a:endParaRPr>
          </a:p>
        </p:txBody>
      </p:sp>
      <p:sp>
        <p:nvSpPr>
          <p:cNvPr id="8" name="TextBox 7">
            <a:extLst>
              <a:ext uri="{FF2B5EF4-FFF2-40B4-BE49-F238E27FC236}">
                <a16:creationId xmlns:a16="http://schemas.microsoft.com/office/drawing/2014/main" id="{0D4ABF79-8E2C-4284-9390-671A5F5863FA}"/>
              </a:ext>
            </a:extLst>
          </p:cNvPr>
          <p:cNvSpPr txBox="1"/>
          <p:nvPr/>
        </p:nvSpPr>
        <p:spPr>
          <a:xfrm>
            <a:off x="4050228" y="813967"/>
            <a:ext cx="3211954"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SalesAccountTerritory</a:t>
            </a:r>
            <a:endParaRPr lang="en-US" sz="2448">
              <a:gradFill>
                <a:gsLst>
                  <a:gs pos="2917">
                    <a:prstClr val="black"/>
                  </a:gs>
                  <a:gs pos="30000">
                    <a:prstClr val="black"/>
                  </a:gs>
                </a:gsLst>
                <a:lin ang="5400000" scaled="0"/>
              </a:gradFill>
              <a:latin typeface="Calibri" panose="020F0502020204030204"/>
            </a:endParaRPr>
          </a:p>
        </p:txBody>
      </p:sp>
      <p:graphicFrame>
        <p:nvGraphicFramePr>
          <p:cNvPr id="25" name="Table 24">
            <a:extLst>
              <a:ext uri="{FF2B5EF4-FFF2-40B4-BE49-F238E27FC236}">
                <a16:creationId xmlns:a16="http://schemas.microsoft.com/office/drawing/2014/main" id="{E624E91A-3E70-4049-B1F4-E4F29FAE2916}"/>
              </a:ext>
            </a:extLst>
          </p:cNvPr>
          <p:cNvGraphicFramePr>
            <a:graphicFrameLocks noGrp="1"/>
          </p:cNvGraphicFramePr>
          <p:nvPr/>
        </p:nvGraphicFramePr>
        <p:xfrm>
          <a:off x="4269482" y="4444237"/>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AccountID</a:t>
                      </a:r>
                      <a:endParaRPr lang="en-US" sz="1400"/>
                    </a:p>
                  </a:txBody>
                  <a:tcPr marL="93260" marR="93260" marT="46630" marB="46630"/>
                </a:tc>
                <a:tc>
                  <a:txBody>
                    <a:bodyPr/>
                    <a:lstStyle/>
                    <a:p>
                      <a:r>
                        <a:rPr lang="en-US" sz="1400" err="1"/>
                        <a:t>SATName</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West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East</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14</a:t>
                      </a:r>
                    </a:p>
                  </a:txBody>
                  <a:tcPr marL="93260" marR="93260" marT="46630" marB="46630"/>
                </a:tc>
                <a:tc>
                  <a:txBody>
                    <a:bodyPr/>
                    <a:lstStyle/>
                    <a:p>
                      <a:r>
                        <a:rPr lang="en-US" sz="1400" err="1"/>
                        <a:t>SouthWest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25</a:t>
                      </a:r>
                    </a:p>
                  </a:txBody>
                  <a:tcPr marL="93260" marR="93260" marT="46630" marB="46630"/>
                </a:tc>
                <a:tc>
                  <a:txBody>
                    <a:bodyPr/>
                    <a:lstStyle/>
                    <a:p>
                      <a:r>
                        <a:rPr lang="en-US" sz="1400" err="1"/>
                        <a:t>NorthEast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48</a:t>
                      </a:r>
                    </a:p>
                  </a:txBody>
                  <a:tcPr marL="93260" marR="93260" marT="46630" marB="46630"/>
                </a:tc>
                <a:tc>
                  <a:txBody>
                    <a:bodyPr/>
                    <a:lstStyle/>
                    <a:p>
                      <a:r>
                        <a:rPr lang="en-US" sz="1400"/>
                        <a:t>South</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37</a:t>
                      </a:r>
                    </a:p>
                  </a:txBody>
                  <a:tcPr marL="93260" marR="93260" marT="46630" marB="46630"/>
                </a:tc>
                <a:tc>
                  <a:txBody>
                    <a:bodyPr/>
                    <a:lstStyle/>
                    <a:p>
                      <a:r>
                        <a:rPr lang="en-US" sz="1400"/>
                        <a:t>North</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26" name="Arrow: Down 25">
            <a:extLst>
              <a:ext uri="{FF2B5EF4-FFF2-40B4-BE49-F238E27FC236}">
                <a16:creationId xmlns:a16="http://schemas.microsoft.com/office/drawing/2014/main" id="{57E70709-BA61-4222-92A6-4C76F3346E3E}"/>
              </a:ext>
            </a:extLst>
          </p:cNvPr>
          <p:cNvSpPr/>
          <p:nvPr/>
        </p:nvSpPr>
        <p:spPr>
          <a:xfrm>
            <a:off x="5019450" y="3927095"/>
            <a:ext cx="466303" cy="491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7" name="TextBox 26">
            <a:extLst>
              <a:ext uri="{FF2B5EF4-FFF2-40B4-BE49-F238E27FC236}">
                <a16:creationId xmlns:a16="http://schemas.microsoft.com/office/drawing/2014/main" id="{0AE2EDE7-2A79-4D9B-A247-CB6AC847E002}"/>
              </a:ext>
            </a:extLst>
          </p:cNvPr>
          <p:cNvSpPr txBox="1"/>
          <p:nvPr/>
        </p:nvSpPr>
        <p:spPr>
          <a:xfrm>
            <a:off x="5485753" y="3852490"/>
            <a:ext cx="1276672"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i="1">
                <a:gradFill>
                  <a:gsLst>
                    <a:gs pos="2917">
                      <a:prstClr val="black"/>
                    </a:gs>
                    <a:gs pos="30000">
                      <a:prstClr val="black"/>
                    </a:gs>
                  </a:gsLst>
                  <a:lin ang="5400000" scaled="0"/>
                </a:gradFill>
                <a:latin typeface="Calibri" panose="020F0502020204030204"/>
              </a:rPr>
              <a:t>Shuffle</a:t>
            </a:r>
          </a:p>
        </p:txBody>
      </p:sp>
      <p:pic>
        <p:nvPicPr>
          <p:cNvPr id="28" name="Picture 27">
            <a:extLst>
              <a:ext uri="{FF2B5EF4-FFF2-40B4-BE49-F238E27FC236}">
                <a16:creationId xmlns:a16="http://schemas.microsoft.com/office/drawing/2014/main" id="{85F81855-0334-4E14-99D3-C50A39F9A907}"/>
              </a:ext>
            </a:extLst>
          </p:cNvPr>
          <p:cNvPicPr>
            <a:picLocks noChangeAspect="1"/>
          </p:cNvPicPr>
          <p:nvPr/>
        </p:nvPicPr>
        <p:blipFill>
          <a:blip r:embed="rId2"/>
          <a:stretch>
            <a:fillRect/>
          </a:stretch>
        </p:blipFill>
        <p:spPr>
          <a:xfrm>
            <a:off x="8676035" y="941700"/>
            <a:ext cx="3380687" cy="718882"/>
          </a:xfrm>
          <a:prstGeom prst="rect">
            <a:avLst/>
          </a:prstGeom>
        </p:spPr>
      </p:pic>
      <p:pic>
        <p:nvPicPr>
          <p:cNvPr id="29" name="Picture 28">
            <a:extLst>
              <a:ext uri="{FF2B5EF4-FFF2-40B4-BE49-F238E27FC236}">
                <a16:creationId xmlns:a16="http://schemas.microsoft.com/office/drawing/2014/main" id="{E0D41291-999D-4A3E-89BA-333A78D7775A}"/>
              </a:ext>
            </a:extLst>
          </p:cNvPr>
          <p:cNvPicPr>
            <a:picLocks noChangeAspect="1"/>
          </p:cNvPicPr>
          <p:nvPr/>
        </p:nvPicPr>
        <p:blipFill>
          <a:blip r:embed="rId3"/>
          <a:stretch>
            <a:fillRect/>
          </a:stretch>
        </p:blipFill>
        <p:spPr>
          <a:xfrm>
            <a:off x="8676036" y="1638850"/>
            <a:ext cx="3759557" cy="699453"/>
          </a:xfrm>
          <a:prstGeom prst="rect">
            <a:avLst/>
          </a:prstGeom>
        </p:spPr>
      </p:pic>
      <p:pic>
        <p:nvPicPr>
          <p:cNvPr id="30" name="Picture 29">
            <a:extLst>
              <a:ext uri="{FF2B5EF4-FFF2-40B4-BE49-F238E27FC236}">
                <a16:creationId xmlns:a16="http://schemas.microsoft.com/office/drawing/2014/main" id="{F2DBF9E5-2F0B-4CDE-9108-0217A213A146}"/>
              </a:ext>
            </a:extLst>
          </p:cNvPr>
          <p:cNvPicPr>
            <a:picLocks noChangeAspect="1"/>
          </p:cNvPicPr>
          <p:nvPr/>
        </p:nvPicPr>
        <p:blipFill>
          <a:blip r:embed="rId4"/>
          <a:stretch>
            <a:fillRect/>
          </a:stretch>
        </p:blipFill>
        <p:spPr>
          <a:xfrm>
            <a:off x="8676035" y="2337009"/>
            <a:ext cx="3866418" cy="1515480"/>
          </a:xfrm>
          <a:prstGeom prst="rect">
            <a:avLst/>
          </a:prstGeom>
        </p:spPr>
      </p:pic>
      <p:sp>
        <p:nvSpPr>
          <p:cNvPr id="18" name="TextBox 17">
            <a:extLst>
              <a:ext uri="{FF2B5EF4-FFF2-40B4-BE49-F238E27FC236}">
                <a16:creationId xmlns:a16="http://schemas.microsoft.com/office/drawing/2014/main" id="{0EFD8148-1198-4854-AAD6-CF8370C0C0E5}"/>
              </a:ext>
            </a:extLst>
          </p:cNvPr>
          <p:cNvSpPr txBox="1"/>
          <p:nvPr/>
        </p:nvSpPr>
        <p:spPr>
          <a:xfrm>
            <a:off x="212489" y="1737345"/>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1:</a:t>
            </a:r>
          </a:p>
        </p:txBody>
      </p:sp>
      <p:sp>
        <p:nvSpPr>
          <p:cNvPr id="17" name="TextBox 16">
            <a:extLst>
              <a:ext uri="{FF2B5EF4-FFF2-40B4-BE49-F238E27FC236}">
                <a16:creationId xmlns:a16="http://schemas.microsoft.com/office/drawing/2014/main" id="{FDFD8D8B-B89E-409C-A886-E355FC2F0D2B}"/>
              </a:ext>
            </a:extLst>
          </p:cNvPr>
          <p:cNvSpPr txBox="1"/>
          <p:nvPr/>
        </p:nvSpPr>
        <p:spPr>
          <a:xfrm>
            <a:off x="212489" y="2047433"/>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2:</a:t>
            </a:r>
          </a:p>
        </p:txBody>
      </p:sp>
      <p:sp>
        <p:nvSpPr>
          <p:cNvPr id="19" name="TextBox 18">
            <a:extLst>
              <a:ext uri="{FF2B5EF4-FFF2-40B4-BE49-F238E27FC236}">
                <a16:creationId xmlns:a16="http://schemas.microsoft.com/office/drawing/2014/main" id="{EE9AD740-BC89-49D8-B0B1-E7F78074CB05}"/>
              </a:ext>
            </a:extLst>
          </p:cNvPr>
          <p:cNvSpPr txBox="1"/>
          <p:nvPr/>
        </p:nvSpPr>
        <p:spPr>
          <a:xfrm>
            <a:off x="211463" y="2358304"/>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3:</a:t>
            </a:r>
          </a:p>
        </p:txBody>
      </p:sp>
      <p:sp>
        <p:nvSpPr>
          <p:cNvPr id="20" name="TextBox 19">
            <a:extLst>
              <a:ext uri="{FF2B5EF4-FFF2-40B4-BE49-F238E27FC236}">
                <a16:creationId xmlns:a16="http://schemas.microsoft.com/office/drawing/2014/main" id="{3C01BFF3-7B5F-4838-BA4C-0B68C923FB8B}"/>
              </a:ext>
            </a:extLst>
          </p:cNvPr>
          <p:cNvSpPr txBox="1"/>
          <p:nvPr/>
        </p:nvSpPr>
        <p:spPr>
          <a:xfrm>
            <a:off x="211463" y="2673711"/>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4:</a:t>
            </a:r>
          </a:p>
        </p:txBody>
      </p:sp>
      <p:sp>
        <p:nvSpPr>
          <p:cNvPr id="23" name="TextBox 22">
            <a:extLst>
              <a:ext uri="{FF2B5EF4-FFF2-40B4-BE49-F238E27FC236}">
                <a16:creationId xmlns:a16="http://schemas.microsoft.com/office/drawing/2014/main" id="{A76403CD-10A8-414D-A79F-AB168C06CD18}"/>
              </a:ext>
            </a:extLst>
          </p:cNvPr>
          <p:cNvSpPr txBox="1"/>
          <p:nvPr/>
        </p:nvSpPr>
        <p:spPr>
          <a:xfrm>
            <a:off x="211463" y="2982038"/>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5:</a:t>
            </a:r>
          </a:p>
        </p:txBody>
      </p:sp>
      <p:sp>
        <p:nvSpPr>
          <p:cNvPr id="24" name="TextBox 23">
            <a:extLst>
              <a:ext uri="{FF2B5EF4-FFF2-40B4-BE49-F238E27FC236}">
                <a16:creationId xmlns:a16="http://schemas.microsoft.com/office/drawing/2014/main" id="{DDD6785B-10B3-4F19-967E-82BF0A9DFF4B}"/>
              </a:ext>
            </a:extLst>
          </p:cNvPr>
          <p:cNvSpPr txBox="1"/>
          <p:nvPr/>
        </p:nvSpPr>
        <p:spPr>
          <a:xfrm>
            <a:off x="211463" y="3305554"/>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6:</a:t>
            </a:r>
          </a:p>
        </p:txBody>
      </p:sp>
      <p:sp>
        <p:nvSpPr>
          <p:cNvPr id="31" name="Rectangle 30">
            <a:extLst>
              <a:ext uri="{FF2B5EF4-FFF2-40B4-BE49-F238E27FC236}">
                <a16:creationId xmlns:a16="http://schemas.microsoft.com/office/drawing/2014/main" id="{274F78FD-DA33-4207-AE67-84F14DB92513}"/>
              </a:ext>
            </a:extLst>
          </p:cNvPr>
          <p:cNvSpPr/>
          <p:nvPr/>
        </p:nvSpPr>
        <p:spPr>
          <a:xfrm>
            <a:off x="1022370" y="1428608"/>
            <a:ext cx="979723" cy="2486942"/>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sp>
        <p:nvSpPr>
          <p:cNvPr id="32" name="Rectangle 31">
            <a:extLst>
              <a:ext uri="{FF2B5EF4-FFF2-40B4-BE49-F238E27FC236}">
                <a16:creationId xmlns:a16="http://schemas.microsoft.com/office/drawing/2014/main" id="{5CF814B6-C68A-4A7B-BBE5-F92A762747A6}"/>
              </a:ext>
            </a:extLst>
          </p:cNvPr>
          <p:cNvSpPr/>
          <p:nvPr/>
        </p:nvSpPr>
        <p:spPr>
          <a:xfrm>
            <a:off x="4268457" y="1428608"/>
            <a:ext cx="1216270" cy="2472498"/>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graphicFrame>
        <p:nvGraphicFramePr>
          <p:cNvPr id="34" name="Table 33">
            <a:extLst>
              <a:ext uri="{FF2B5EF4-FFF2-40B4-BE49-F238E27FC236}">
                <a16:creationId xmlns:a16="http://schemas.microsoft.com/office/drawing/2014/main" id="{A4061E2A-FA79-4163-862E-6350303182CE}"/>
              </a:ext>
            </a:extLst>
          </p:cNvPr>
          <p:cNvGraphicFramePr>
            <a:graphicFrameLocks noGrp="1"/>
          </p:cNvGraphicFramePr>
          <p:nvPr/>
        </p:nvGraphicFramePr>
        <p:xfrm>
          <a:off x="3088086" y="4280171"/>
          <a:ext cx="1977579" cy="2176076"/>
        </p:xfrm>
        <a:graphic>
          <a:graphicData uri="http://schemas.openxmlformats.org/drawingml/2006/table">
            <a:tbl>
              <a:tblPr firstRow="1" bandRow="1">
                <a:tableStyleId>{5C22544A-7EE6-4342-B048-85BDC9FD1C3A}</a:tableStyleId>
              </a:tblPr>
              <a:tblGrid>
                <a:gridCol w="1036093">
                  <a:extLst>
                    <a:ext uri="{9D8B030D-6E8A-4147-A177-3AD203B41FA5}">
                      <a16:colId xmlns:a16="http://schemas.microsoft.com/office/drawing/2014/main" val="3218981169"/>
                    </a:ext>
                  </a:extLst>
                </a:gridCol>
                <a:gridCol w="941486">
                  <a:extLst>
                    <a:ext uri="{9D8B030D-6E8A-4147-A177-3AD203B41FA5}">
                      <a16:colId xmlns:a16="http://schemas.microsoft.com/office/drawing/2014/main" val="3419172996"/>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SATName</a:t>
                      </a:r>
                      <a:endParaRPr lang="en-US" sz="1400"/>
                    </a:p>
                  </a:txBody>
                  <a:tcPr marL="93260" marR="93260" marT="46630" marB="46630"/>
                </a:tc>
                <a:tc>
                  <a:txBody>
                    <a:bodyPr/>
                    <a:lstStyle/>
                    <a:p>
                      <a:r>
                        <a:rPr lang="en-US" sz="1400" err="1"/>
                        <a:t>TotalSales</a:t>
                      </a:r>
                      <a:endParaRPr lang="en-US" sz="1400"/>
                    </a:p>
                  </a:txBody>
                  <a:tcPr marL="93260" marR="93260" marT="46630" marB="46630"/>
                </a:tc>
                <a:extLst>
                  <a:ext uri="{0D108BD9-81ED-4DB2-BD59-A6C34878D82A}">
                    <a16:rowId xmlns:a16="http://schemas.microsoft.com/office/drawing/2014/main" val="1243094743"/>
                  </a:ext>
                </a:extLst>
              </a:tr>
              <a:tr h="310868">
                <a:tc>
                  <a:txBody>
                    <a:bodyPr/>
                    <a:lstStyle/>
                    <a:p>
                      <a:r>
                        <a:rPr lang="en-US" sz="1400"/>
                        <a:t>North</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$6,789.81</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South</a:t>
                      </a:r>
                    </a:p>
                  </a:txBody>
                  <a:tcPr marL="93260" marR="93260" marT="46630" marB="46630"/>
                </a:tc>
                <a:tc>
                  <a:txBody>
                    <a:bodyPr/>
                    <a:lstStyle/>
                    <a:p>
                      <a:r>
                        <a:rPr lang="en-US" sz="1400"/>
                        <a:t>$5,678.70</a:t>
                      </a:r>
                    </a:p>
                  </a:txBody>
                  <a:tcPr marL="93260" marR="93260" marT="46630" marB="46630"/>
                </a:tc>
                <a:extLst>
                  <a:ext uri="{0D108BD9-81ED-4DB2-BD59-A6C34878D82A}">
                    <a16:rowId xmlns:a16="http://schemas.microsoft.com/office/drawing/2014/main" val="572572261"/>
                  </a:ext>
                </a:extLst>
              </a:tr>
              <a:tr h="310868">
                <a:tc>
                  <a:txBody>
                    <a:bodyPr/>
                    <a:lstStyle/>
                    <a:p>
                      <a:r>
                        <a:rPr lang="en-US" sz="1400" err="1"/>
                        <a:t>NorthEast</a:t>
                      </a:r>
                      <a:endParaRPr lang="en-US" sz="1400"/>
                    </a:p>
                  </a:txBody>
                  <a:tcPr marL="93260" marR="93260" marT="46630" marB="46630"/>
                </a:tc>
                <a:tc>
                  <a:txBody>
                    <a:bodyPr/>
                    <a:lstStyle/>
                    <a:p>
                      <a:r>
                        <a:rPr lang="en-US" sz="1400"/>
                        <a:t>$4,567.69</a:t>
                      </a:r>
                    </a:p>
                  </a:txBody>
                  <a:tcPr marL="93260" marR="93260" marT="46630" marB="46630"/>
                </a:tc>
                <a:extLst>
                  <a:ext uri="{0D108BD9-81ED-4DB2-BD59-A6C34878D82A}">
                    <a16:rowId xmlns:a16="http://schemas.microsoft.com/office/drawing/2014/main" val="2773898322"/>
                  </a:ext>
                </a:extLst>
              </a:tr>
              <a:tr h="310868">
                <a:tc>
                  <a:txBody>
                    <a:bodyPr/>
                    <a:lstStyle/>
                    <a:p>
                      <a:r>
                        <a:rPr lang="en-US" sz="1400" err="1"/>
                        <a:t>SouthWest</a:t>
                      </a:r>
                      <a:endParaRPr lang="en-US" sz="1400"/>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$3,456.58</a:t>
                      </a:r>
                    </a:p>
                  </a:txBody>
                  <a:tcPr marL="93260" marR="93260" marT="46630" marB="46630"/>
                </a:tc>
                <a:extLst>
                  <a:ext uri="{0D108BD9-81ED-4DB2-BD59-A6C34878D82A}">
                    <a16:rowId xmlns:a16="http://schemas.microsoft.com/office/drawing/2014/main" val="819235427"/>
                  </a:ext>
                </a:extLst>
              </a:tr>
              <a:tr h="310868">
                <a:tc>
                  <a:txBody>
                    <a:bodyPr/>
                    <a:lstStyle/>
                    <a:p>
                      <a:r>
                        <a:rPr lang="en-US" sz="1400"/>
                        <a:t>East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$2,345.47</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West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$1,234.36</a:t>
                      </a:r>
                    </a:p>
                  </a:txBody>
                  <a:tcPr marL="93260" marR="93260" marT="46630" marB="46630"/>
                </a:tc>
                <a:extLst>
                  <a:ext uri="{0D108BD9-81ED-4DB2-BD59-A6C34878D82A}">
                    <a16:rowId xmlns:a16="http://schemas.microsoft.com/office/drawing/2014/main" val="3562106044"/>
                  </a:ext>
                </a:extLst>
              </a:tr>
            </a:tbl>
          </a:graphicData>
        </a:graphic>
      </p:graphicFrame>
      <p:sp>
        <p:nvSpPr>
          <p:cNvPr id="2" name="Title 1">
            <a:extLst>
              <a:ext uri="{FF2B5EF4-FFF2-40B4-BE49-F238E27FC236}">
                <a16:creationId xmlns:a16="http://schemas.microsoft.com/office/drawing/2014/main" id="{C3DA3194-4C20-42E4-86D7-76F76D16FFE6}"/>
              </a:ext>
            </a:extLst>
          </p:cNvPr>
          <p:cNvSpPr>
            <a:spLocks noGrp="1"/>
          </p:cNvSpPr>
          <p:nvPr>
            <p:ph type="title"/>
          </p:nvPr>
        </p:nvSpPr>
        <p:spPr>
          <a:xfrm>
            <a:off x="855768" y="-164555"/>
            <a:ext cx="10724938" cy="1351952"/>
          </a:xfrm>
        </p:spPr>
        <p:txBody>
          <a:bodyPr/>
          <a:lstStyle/>
          <a:p>
            <a:r>
              <a:rPr lang="en-US"/>
              <a:t>Distributed Data Movement</a:t>
            </a:r>
          </a:p>
        </p:txBody>
      </p:sp>
    </p:spTree>
    <p:extLst>
      <p:ext uri="{BB962C8B-B14F-4D97-AF65-F5344CB8AC3E}">
        <p14:creationId xmlns:p14="http://schemas.microsoft.com/office/powerpoint/2010/main" val="320657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32"/>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nodeType="withEffect">
                                  <p:stCondLst>
                                    <p:cond delay="500"/>
                                  </p:stCondLst>
                                  <p:childTnLst>
                                    <p:set>
                                      <p:cBhvr>
                                        <p:cTn id="59" dur="1" fill="hold">
                                          <p:stCondLst>
                                            <p:cond delay="0"/>
                                          </p:stCondLst>
                                        </p:cTn>
                                        <p:tgtEl>
                                          <p:spTgt spid="2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6"/>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7"/>
                                        </p:tgtEl>
                                        <p:attrNameLst>
                                          <p:attrName>style.visibility</p:attrName>
                                        </p:attrNameLst>
                                      </p:cBhvr>
                                      <p:to>
                                        <p:strVal val="hidden"/>
                                      </p:to>
                                    </p:set>
                                  </p:childTnLst>
                                </p:cTn>
                              </p:par>
                              <p:par>
                                <p:cTn id="66" presetID="42" presetClass="path" presetSubtype="0" accel="50000" decel="50000" fill="hold" nodeType="withEffect">
                                  <p:stCondLst>
                                    <p:cond delay="0"/>
                                  </p:stCondLst>
                                  <p:childTnLst>
                                    <p:animMotion origin="layout" path="M 1.875E-6 0.00186 L 0.00065 -0.43217 " pathEditMode="relative" rAng="0" ptsTypes="AA">
                                      <p:cBhvr>
                                        <p:cTn id="67" dur="1000" fill="hold"/>
                                        <p:tgtEl>
                                          <p:spTgt spid="25"/>
                                        </p:tgtEl>
                                        <p:attrNameLst>
                                          <p:attrName>ppt_x</p:attrName>
                                          <p:attrName>ppt_y</p:attrName>
                                        </p:attrNameLst>
                                      </p:cBhvr>
                                      <p:rCtr x="26" y="-21713"/>
                                    </p:animMotion>
                                  </p:childTnLst>
                                </p:cTn>
                              </p:par>
                              <p:par>
                                <p:cTn id="68" presetID="1" presetClass="exit" presetSubtype="0" fill="hold" nodeType="withEffect">
                                  <p:stCondLst>
                                    <p:cond delay="0"/>
                                  </p:stCondLst>
                                  <p:childTnLst>
                                    <p:set>
                                      <p:cBhvr>
                                        <p:cTn id="69" dur="1" fill="hold">
                                          <p:stCondLst>
                                            <p:cond delay="0"/>
                                          </p:stCondLst>
                                        </p:cTn>
                                        <p:tgtEl>
                                          <p:spTgt spid="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2" nodeType="clickEffect">
                                  <p:stCondLst>
                                    <p:cond delay="0"/>
                                  </p:stCondLst>
                                  <p:childTnLst>
                                    <p:set>
                                      <p:cBhvr>
                                        <p:cTn id="73" dur="1" fill="hold">
                                          <p:stCondLst>
                                            <p:cond delay="0"/>
                                          </p:stCondLst>
                                        </p:cTn>
                                        <p:tgtEl>
                                          <p:spTgt spid="31"/>
                                        </p:tgtEl>
                                        <p:attrNameLst>
                                          <p:attrName>style.visibility</p:attrName>
                                        </p:attrNameLst>
                                      </p:cBhvr>
                                      <p:to>
                                        <p:strVal val="visible"/>
                                      </p:to>
                                    </p:set>
                                  </p:childTnLst>
                                </p:cTn>
                              </p:par>
                              <p:par>
                                <p:cTn id="74" presetID="1" presetClass="entr" presetSubtype="0" fill="hold" grpId="2" nodeType="withEffect">
                                  <p:stCondLst>
                                    <p:cond delay="0"/>
                                  </p:stCondLst>
                                  <p:childTnLst>
                                    <p:set>
                                      <p:cBhvr>
                                        <p:cTn id="75" dur="1" fill="hold">
                                          <p:stCondLst>
                                            <p:cond delay="0"/>
                                          </p:stCondLst>
                                        </p:cTn>
                                        <p:tgtEl>
                                          <p:spTgt spid="3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6" grpId="0" animBg="1"/>
      <p:bldP spid="26" grpId="1" animBg="1"/>
      <p:bldP spid="27" grpId="0"/>
      <p:bldP spid="27" grpId="1"/>
      <p:bldP spid="18" grpId="0" animBg="1"/>
      <p:bldP spid="17" grpId="0" animBg="1"/>
      <p:bldP spid="19" grpId="0" animBg="1"/>
      <p:bldP spid="20" grpId="0" animBg="1"/>
      <p:bldP spid="23" grpId="0" animBg="1"/>
      <p:bldP spid="24" grpId="0" animBg="1"/>
      <p:bldP spid="31" grpId="0" animBg="1"/>
      <p:bldP spid="31" grpId="1" animBg="1"/>
      <p:bldP spid="31" grpId="2" animBg="1"/>
      <p:bldP spid="32" grpId="0" animBg="1"/>
      <p:bldP spid="32" grpId="1" animBg="1"/>
      <p:bldP spid="32"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a:t>Gen1 – Data Movement Service</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5331719"/>
            <a:ext cx="11237870" cy="1494181"/>
          </a:xfrm>
        </p:spPr>
        <p:txBody>
          <a:bodyPr/>
          <a:lstStyle/>
          <a:p>
            <a:r>
              <a:rPr lang="en-US"/>
              <a:t>Stand-alone process, fixed memory</a:t>
            </a:r>
          </a:p>
          <a:p>
            <a:r>
              <a:rPr lang="en-US"/>
              <a:t>Single-threaded read – </a:t>
            </a:r>
            <a:r>
              <a:rPr lang="en-US" err="1"/>
              <a:t>BulkCopy</a:t>
            </a:r>
            <a:r>
              <a:rPr lang="en-US"/>
              <a:t> API</a:t>
            </a:r>
          </a:p>
          <a:p>
            <a:r>
              <a:rPr lang="en-US"/>
              <a:t>Copy is not scalable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7" name="Rectangle 6">
            <a:extLst>
              <a:ext uri="{FF2B5EF4-FFF2-40B4-BE49-F238E27FC236}">
                <a16:creationId xmlns:a16="http://schemas.microsoft.com/office/drawing/2014/main" id="{3E8F2E02-D3B0-4E4F-982D-A15270C458F4}"/>
              </a:ext>
            </a:extLst>
          </p:cNvPr>
          <p:cNvSpPr/>
          <p:nvPr/>
        </p:nvSpPr>
        <p:spPr>
          <a:xfrm>
            <a:off x="1921003" y="171657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dirty="0">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dirty="0">
              <a:solidFill>
                <a:srgbClr val="FFFFFF"/>
              </a:solidFill>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A8BE228C-9EA9-4080-930C-6F873AA92209}"/>
              </a:ext>
            </a:extLst>
          </p:cNvPr>
          <p:cNvSpPr/>
          <p:nvPr/>
        </p:nvSpPr>
        <p:spPr>
          <a:xfrm>
            <a:off x="2184122" y="2228479"/>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E54F86CF-5716-4CCD-B47F-04764E0C4529}"/>
              </a:ext>
            </a:extLst>
          </p:cNvPr>
          <p:cNvSpPr/>
          <p:nvPr/>
        </p:nvSpPr>
        <p:spPr>
          <a:xfrm>
            <a:off x="2184122" y="395209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7645C830-DF55-4A39-B4FB-83189DAE10C3}"/>
              </a:ext>
            </a:extLst>
          </p:cNvPr>
          <p:cNvCxnSpPr>
            <a:cxnSpLocks/>
            <a:endCxn id="52" idx="1"/>
          </p:cNvCxnSpPr>
          <p:nvPr/>
        </p:nvCxnSpPr>
        <p:spPr>
          <a:xfrm flipV="1">
            <a:off x="4718228" y="2713940"/>
            <a:ext cx="3064369" cy="1562708"/>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4" name="Cylinder 13">
            <a:extLst>
              <a:ext uri="{FF2B5EF4-FFF2-40B4-BE49-F238E27FC236}">
                <a16:creationId xmlns:a16="http://schemas.microsoft.com/office/drawing/2014/main" id="{CD72B87D-21ED-4DED-B550-194AC39C0FDC}"/>
              </a:ext>
            </a:extLst>
          </p:cNvPr>
          <p:cNvSpPr/>
          <p:nvPr/>
        </p:nvSpPr>
        <p:spPr>
          <a:xfrm>
            <a:off x="3615152" y="273931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15" name="Cylinder 14">
            <a:extLst>
              <a:ext uri="{FF2B5EF4-FFF2-40B4-BE49-F238E27FC236}">
                <a16:creationId xmlns:a16="http://schemas.microsoft.com/office/drawing/2014/main" id="{63A9A2B6-47E3-48A5-8FB0-0D0D4860ABF7}"/>
              </a:ext>
            </a:extLst>
          </p:cNvPr>
          <p:cNvSpPr/>
          <p:nvPr/>
        </p:nvSpPr>
        <p:spPr>
          <a:xfrm>
            <a:off x="2290836" y="273931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FD98D76A-FE2F-4E79-A655-68E0828626E7}"/>
              </a:ext>
            </a:extLst>
          </p:cNvPr>
          <p:cNvCxnSpPr>
            <a:cxnSpLocks/>
          </p:cNvCxnSpPr>
          <p:nvPr/>
        </p:nvCxnSpPr>
        <p:spPr>
          <a:xfrm>
            <a:off x="2838565" y="3440376"/>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B73E04D-57E0-4103-884C-C14FE50C0728}"/>
              </a:ext>
            </a:extLst>
          </p:cNvPr>
          <p:cNvCxnSpPr>
            <a:cxnSpLocks/>
          </p:cNvCxnSpPr>
          <p:nvPr/>
        </p:nvCxnSpPr>
        <p:spPr>
          <a:xfrm flipV="1">
            <a:off x="4171994" y="344037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6DF2E869-EAAA-4A8B-8A5D-1A223281ADF6}"/>
              </a:ext>
            </a:extLst>
          </p:cNvPr>
          <p:cNvSpPr>
            <a:spLocks noChangeArrowheads="1"/>
          </p:cNvSpPr>
          <p:nvPr/>
        </p:nvSpPr>
        <p:spPr bwMode="auto">
          <a:xfrm>
            <a:off x="882" y="83012"/>
            <a:ext cx="188409" cy="766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endParaRPr lang="en-US" altLang="en-US" sz="1224">
              <a:solidFill>
                <a:srgbClr val="1A1A1A"/>
              </a:solidFill>
              <a:latin typeface="Calibri" panose="020F0502020204030204" pitchFamily="34" charset="0"/>
              <a:ea typeface="Times New Roman" panose="02020603050405020304" pitchFamily="18" charset="0"/>
              <a:cs typeface="Times New Roman" panose="02020603050405020304" pitchFamily="18" charset="0"/>
            </a:endParaRPr>
          </a:p>
          <a:p>
            <a:pPr defTabSz="932597" eaLnBrk="0" fontAlgn="base" hangingPunct="0">
              <a:spcBef>
                <a:spcPct val="0"/>
              </a:spcBef>
              <a:spcAft>
                <a:spcPct val="0"/>
              </a:spcAft>
            </a:pPr>
            <a:br>
              <a:rPr lang="en-US" altLang="en-US" sz="1224">
                <a:solidFill>
                  <a:srgbClr val="1A1A1A"/>
                </a:solidFill>
                <a:latin typeface="Calibri" panose="020F0502020204030204" pitchFamily="34" charset="0"/>
                <a:ea typeface="Times New Roman" panose="02020603050405020304" pitchFamily="18" charset="0"/>
                <a:cs typeface="Times New Roman" panose="02020603050405020304" pitchFamily="18" charset="0"/>
              </a:rPr>
            </a:br>
            <a:endParaRPr lang="en-US" altLang="en-US" sz="1836">
              <a:solidFill>
                <a:srgbClr val="1A1A1A"/>
              </a:solidFill>
              <a:latin typeface="Arial" panose="020B0604020202020204" pitchFamily="34" charset="0"/>
            </a:endParaRPr>
          </a:p>
        </p:txBody>
      </p:sp>
      <p:sp>
        <p:nvSpPr>
          <p:cNvPr id="50" name="Rectangle 49">
            <a:extLst>
              <a:ext uri="{FF2B5EF4-FFF2-40B4-BE49-F238E27FC236}">
                <a16:creationId xmlns:a16="http://schemas.microsoft.com/office/drawing/2014/main" id="{C50582A8-FC4A-4EDE-BEC7-2F2A9A2FCE4D}"/>
              </a:ext>
            </a:extLst>
          </p:cNvPr>
          <p:cNvSpPr/>
          <p:nvPr/>
        </p:nvSpPr>
        <p:spPr>
          <a:xfrm>
            <a:off x="7519477" y="182119"/>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1" name="Rectangle 50">
            <a:extLst>
              <a:ext uri="{FF2B5EF4-FFF2-40B4-BE49-F238E27FC236}">
                <a16:creationId xmlns:a16="http://schemas.microsoft.com/office/drawing/2014/main" id="{D2C998C0-9F4A-4F7F-A0EE-88E489E838DD}"/>
              </a:ext>
            </a:extLst>
          </p:cNvPr>
          <p:cNvSpPr/>
          <p:nvPr/>
        </p:nvSpPr>
        <p:spPr>
          <a:xfrm>
            <a:off x="7782597" y="694025"/>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2" name="Rectangle 51">
            <a:extLst>
              <a:ext uri="{FF2B5EF4-FFF2-40B4-BE49-F238E27FC236}">
                <a16:creationId xmlns:a16="http://schemas.microsoft.com/office/drawing/2014/main" id="{2D089290-7B17-493A-9177-E268CD74D0A1}"/>
              </a:ext>
            </a:extLst>
          </p:cNvPr>
          <p:cNvSpPr/>
          <p:nvPr/>
        </p:nvSpPr>
        <p:spPr>
          <a:xfrm>
            <a:off x="7782597" y="2417644"/>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3" name="Cylinder 52">
            <a:extLst>
              <a:ext uri="{FF2B5EF4-FFF2-40B4-BE49-F238E27FC236}">
                <a16:creationId xmlns:a16="http://schemas.microsoft.com/office/drawing/2014/main" id="{002741CF-54F3-481C-85A5-04C4CEB5D21E}"/>
              </a:ext>
            </a:extLst>
          </p:cNvPr>
          <p:cNvSpPr/>
          <p:nvPr/>
        </p:nvSpPr>
        <p:spPr>
          <a:xfrm>
            <a:off x="9213627" y="1204864"/>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4" name="Cylinder 53">
            <a:extLst>
              <a:ext uri="{FF2B5EF4-FFF2-40B4-BE49-F238E27FC236}">
                <a16:creationId xmlns:a16="http://schemas.microsoft.com/office/drawing/2014/main" id="{70C06FB0-EE96-431E-AAB7-F4E31F811399}"/>
              </a:ext>
            </a:extLst>
          </p:cNvPr>
          <p:cNvSpPr/>
          <p:nvPr/>
        </p:nvSpPr>
        <p:spPr>
          <a:xfrm>
            <a:off x="7889310" y="1204865"/>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671ACBAB-70C9-453C-B46E-2B1E6402D590}"/>
              </a:ext>
            </a:extLst>
          </p:cNvPr>
          <p:cNvCxnSpPr>
            <a:cxnSpLocks/>
          </p:cNvCxnSpPr>
          <p:nvPr/>
        </p:nvCxnSpPr>
        <p:spPr>
          <a:xfrm>
            <a:off x="8437039" y="1905922"/>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31B796E-6A33-4D24-8319-2CCF2A7FD990}"/>
              </a:ext>
            </a:extLst>
          </p:cNvPr>
          <p:cNvCxnSpPr>
            <a:cxnSpLocks/>
          </p:cNvCxnSpPr>
          <p:nvPr/>
        </p:nvCxnSpPr>
        <p:spPr>
          <a:xfrm flipV="1">
            <a:off x="9770468" y="1905924"/>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0FF4873-4718-462C-97F2-5F2004412D4A}"/>
              </a:ext>
            </a:extLst>
          </p:cNvPr>
          <p:cNvSpPr/>
          <p:nvPr/>
        </p:nvSpPr>
        <p:spPr>
          <a:xfrm>
            <a:off x="7521729" y="373774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8" name="Rectangle 57">
            <a:extLst>
              <a:ext uri="{FF2B5EF4-FFF2-40B4-BE49-F238E27FC236}">
                <a16:creationId xmlns:a16="http://schemas.microsoft.com/office/drawing/2014/main" id="{B66F8FAD-4E85-4E40-BAB5-9BF677E5759D}"/>
              </a:ext>
            </a:extLst>
          </p:cNvPr>
          <p:cNvSpPr/>
          <p:nvPr/>
        </p:nvSpPr>
        <p:spPr>
          <a:xfrm>
            <a:off x="7784849" y="4249648"/>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9" name="Rectangle 58">
            <a:extLst>
              <a:ext uri="{FF2B5EF4-FFF2-40B4-BE49-F238E27FC236}">
                <a16:creationId xmlns:a16="http://schemas.microsoft.com/office/drawing/2014/main" id="{EF0D8047-A5F6-45CE-AD4E-D6DA6063853F}"/>
              </a:ext>
            </a:extLst>
          </p:cNvPr>
          <p:cNvSpPr/>
          <p:nvPr/>
        </p:nvSpPr>
        <p:spPr>
          <a:xfrm>
            <a:off x="7784849" y="597326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0" name="Cylinder 59">
            <a:extLst>
              <a:ext uri="{FF2B5EF4-FFF2-40B4-BE49-F238E27FC236}">
                <a16:creationId xmlns:a16="http://schemas.microsoft.com/office/drawing/2014/main" id="{BC573A47-7B42-4C51-A807-7FD95BB1D64B}"/>
              </a:ext>
            </a:extLst>
          </p:cNvPr>
          <p:cNvSpPr/>
          <p:nvPr/>
        </p:nvSpPr>
        <p:spPr>
          <a:xfrm>
            <a:off x="9215879" y="476048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1" name="Cylinder 60">
            <a:extLst>
              <a:ext uri="{FF2B5EF4-FFF2-40B4-BE49-F238E27FC236}">
                <a16:creationId xmlns:a16="http://schemas.microsoft.com/office/drawing/2014/main" id="{74CFAAFA-A6A4-4E00-B2A5-B677203C4474}"/>
              </a:ext>
            </a:extLst>
          </p:cNvPr>
          <p:cNvSpPr/>
          <p:nvPr/>
        </p:nvSpPr>
        <p:spPr>
          <a:xfrm>
            <a:off x="7891562" y="476048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2" name="Straight Arrow Connector 61">
            <a:extLst>
              <a:ext uri="{FF2B5EF4-FFF2-40B4-BE49-F238E27FC236}">
                <a16:creationId xmlns:a16="http://schemas.microsoft.com/office/drawing/2014/main" id="{20E1DA41-4012-40D5-AF8A-D19A7F1FBA31}"/>
              </a:ext>
            </a:extLst>
          </p:cNvPr>
          <p:cNvCxnSpPr>
            <a:cxnSpLocks/>
          </p:cNvCxnSpPr>
          <p:nvPr/>
        </p:nvCxnSpPr>
        <p:spPr>
          <a:xfrm>
            <a:off x="8439291" y="5461545"/>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B597E8D-BAA0-4A75-8DAF-496D28A2C242}"/>
              </a:ext>
            </a:extLst>
          </p:cNvPr>
          <p:cNvCxnSpPr>
            <a:cxnSpLocks/>
          </p:cNvCxnSpPr>
          <p:nvPr/>
        </p:nvCxnSpPr>
        <p:spPr>
          <a:xfrm flipV="1">
            <a:off x="9772720" y="546154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0913F1F-073A-48EC-AAC6-95D2C388B5B9}"/>
              </a:ext>
            </a:extLst>
          </p:cNvPr>
          <p:cNvCxnSpPr>
            <a:cxnSpLocks/>
            <a:stCxn id="9" idx="3"/>
            <a:endCxn id="59" idx="1"/>
          </p:cNvCxnSpPr>
          <p:nvPr/>
        </p:nvCxnSpPr>
        <p:spPr>
          <a:xfrm>
            <a:off x="4718227" y="4248394"/>
            <a:ext cx="3066621" cy="202117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34541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4"/>
                                        </p:tgtEl>
                                      </p:cBhvr>
                                    </p:animEffect>
                                    <p:animScale>
                                      <p:cBhvr>
                                        <p:cTn id="10" dur="250" autoRev="1" fill="hold"/>
                                        <p:tgtEl>
                                          <p:spTgt spid="54"/>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61"/>
                                        </p:tgtEl>
                                      </p:cBhvr>
                                    </p:animEffect>
                                    <p:animScale>
                                      <p:cBhvr>
                                        <p:cTn id="13" dur="250" autoRev="1" fill="hold"/>
                                        <p:tgtEl>
                                          <p:spTgt spid="61"/>
                                        </p:tgtEl>
                                      </p:cBhvr>
                                      <p:by x="105000" y="105000"/>
                                    </p:animScale>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9"/>
                                        </p:tgtEl>
                                      </p:cBhvr>
                                    </p:animEffect>
                                    <p:animScale>
                                      <p:cBhvr>
                                        <p:cTn id="25" dur="250" autoRev="1" fill="hold"/>
                                        <p:tgtEl>
                                          <p:spTgt spid="9"/>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52"/>
                                        </p:tgtEl>
                                      </p:cBhvr>
                                    </p:animEffect>
                                    <p:animScale>
                                      <p:cBhvr>
                                        <p:cTn id="28" dur="250" autoRev="1" fill="hold"/>
                                        <p:tgtEl>
                                          <p:spTgt spid="52"/>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59"/>
                                        </p:tgtEl>
                                      </p:cBhvr>
                                    </p:animEffect>
                                    <p:animScale>
                                      <p:cBhvr>
                                        <p:cTn id="31" dur="250" autoRev="1" fill="hold"/>
                                        <p:tgtEl>
                                          <p:spTgt spid="59"/>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grpId="1" nodeType="clickEffect">
                                  <p:stCondLst>
                                    <p:cond delay="0"/>
                                  </p:stCondLst>
                                  <p:childTnLst>
                                    <p:animEffect transition="out" filter="fade">
                                      <p:cBhvr>
                                        <p:cTn id="42" dur="500" tmFilter="0, 0; .2, .5; .8, .5; 1, 0"/>
                                        <p:tgtEl>
                                          <p:spTgt spid="9"/>
                                        </p:tgtEl>
                                      </p:cBhvr>
                                    </p:animEffect>
                                    <p:animScale>
                                      <p:cBhvr>
                                        <p:cTn id="43" dur="250" autoRev="1" fill="hold"/>
                                        <p:tgtEl>
                                          <p:spTgt spid="9"/>
                                        </p:tgtEl>
                                      </p:cBhvr>
                                      <p:by x="105000" y="105000"/>
                                    </p:animScale>
                                  </p:childTnLst>
                                </p:cTn>
                              </p:par>
                              <p:par>
                                <p:cTn id="44" presetID="26" presetClass="emph" presetSubtype="0" fill="hold" grpId="1" nodeType="withEffect">
                                  <p:stCondLst>
                                    <p:cond delay="0"/>
                                  </p:stCondLst>
                                  <p:childTnLst>
                                    <p:animEffect transition="out" filter="fade">
                                      <p:cBhvr>
                                        <p:cTn id="45" dur="500" tmFilter="0, 0; .2, .5; .8, .5; 1, 0"/>
                                        <p:tgtEl>
                                          <p:spTgt spid="52"/>
                                        </p:tgtEl>
                                      </p:cBhvr>
                                    </p:animEffect>
                                    <p:animScale>
                                      <p:cBhvr>
                                        <p:cTn id="46" dur="250" autoRev="1" fill="hold"/>
                                        <p:tgtEl>
                                          <p:spTgt spid="52"/>
                                        </p:tgtEl>
                                      </p:cBhvr>
                                      <p:by x="105000" y="105000"/>
                                    </p:animScale>
                                  </p:childTnLst>
                                </p:cTn>
                              </p:par>
                              <p:par>
                                <p:cTn id="47" presetID="26" presetClass="emph" presetSubtype="0" fill="hold" grpId="1" nodeType="withEffect">
                                  <p:stCondLst>
                                    <p:cond delay="0"/>
                                  </p:stCondLst>
                                  <p:childTnLst>
                                    <p:animEffect transition="out" filter="fade">
                                      <p:cBhvr>
                                        <p:cTn id="48" dur="500" tmFilter="0, 0; .2, .5; .8, .5; 1, 0"/>
                                        <p:tgtEl>
                                          <p:spTgt spid="59"/>
                                        </p:tgtEl>
                                      </p:cBhvr>
                                    </p:animEffect>
                                    <p:animScale>
                                      <p:cBhvr>
                                        <p:cTn id="49" dur="250" autoRev="1" fill="hold"/>
                                        <p:tgtEl>
                                          <p:spTgt spid="59"/>
                                        </p:tgtEl>
                                      </p:cBhvr>
                                      <p:by x="105000" y="105000"/>
                                    </p:animScale>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8">
                                            <p:txEl>
                                              <p:pRg st="0" end="0"/>
                                            </p:txEl>
                                          </p:spTgt>
                                        </p:tgtEl>
                                        <p:attrNameLst>
                                          <p:attrName>style.visibility</p:attrName>
                                        </p:attrNameLst>
                                      </p:cBhvr>
                                      <p:to>
                                        <p:strVal val="visible"/>
                                      </p:to>
                                    </p:set>
                                    <p:animEffect transition="in" filter="fade">
                                      <p:cBhvr>
                                        <p:cTn id="61" dur="500"/>
                                        <p:tgtEl>
                                          <p:spTgt spid="68">
                                            <p:txEl>
                                              <p:pRg st="0" end="0"/>
                                            </p:txEl>
                                          </p:spTgt>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68">
                                            <p:txEl>
                                              <p:pRg st="1" end="1"/>
                                            </p:txEl>
                                          </p:spTgt>
                                        </p:tgtEl>
                                        <p:attrNameLst>
                                          <p:attrName>style.visibility</p:attrName>
                                        </p:attrNameLst>
                                      </p:cBhvr>
                                      <p:to>
                                        <p:strVal val="visible"/>
                                      </p:to>
                                    </p:set>
                                    <p:animEffect transition="in" filter="fade">
                                      <p:cBhvr>
                                        <p:cTn id="65" dur="500"/>
                                        <p:tgtEl>
                                          <p:spTgt spid="68">
                                            <p:txEl>
                                              <p:pRg st="1" end="1"/>
                                            </p:txEl>
                                          </p:spTgt>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68">
                                            <p:txEl>
                                              <p:pRg st="2" end="2"/>
                                            </p:txEl>
                                          </p:spTgt>
                                        </p:tgtEl>
                                        <p:attrNameLst>
                                          <p:attrName>style.visibility</p:attrName>
                                        </p:attrNameLst>
                                      </p:cBhvr>
                                      <p:to>
                                        <p:strVal val="visible"/>
                                      </p:to>
                                    </p:set>
                                    <p:animEffect transition="in" filter="fade">
                                      <p:cBhvr>
                                        <p:cTn id="69"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uiExpand="1" build="p"/>
      <p:bldP spid="9" grpId="0" animBg="1"/>
      <p:bldP spid="9" grpId="1" animBg="1"/>
      <p:bldP spid="15" grpId="0" animBg="1"/>
      <p:bldP spid="52" grpId="0" animBg="1"/>
      <p:bldP spid="52" grpId="1" animBg="1"/>
      <p:bldP spid="54" grpId="0" animBg="1"/>
      <p:bldP spid="59" grpId="0" animBg="1"/>
      <p:bldP spid="59" grpId="1" animBg="1"/>
      <p:bldP spid="6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295CE482-EFCD-4C8A-B061-8B8D040D2E4B}"/>
              </a:ext>
            </a:extLst>
          </p:cNvPr>
          <p:cNvSpPr/>
          <p:nvPr/>
        </p:nvSpPr>
        <p:spPr>
          <a:xfrm>
            <a:off x="7521727" y="3896527"/>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5" name="Rectangle 74">
            <a:extLst>
              <a:ext uri="{FF2B5EF4-FFF2-40B4-BE49-F238E27FC236}">
                <a16:creationId xmlns:a16="http://schemas.microsoft.com/office/drawing/2014/main" id="{A2E7D6C4-F440-4DA9-A460-82323659F162}"/>
              </a:ext>
            </a:extLst>
          </p:cNvPr>
          <p:cNvSpPr/>
          <p:nvPr/>
        </p:nvSpPr>
        <p:spPr>
          <a:xfrm>
            <a:off x="7784847" y="4329310"/>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6" name="Cylinder 75">
            <a:extLst>
              <a:ext uri="{FF2B5EF4-FFF2-40B4-BE49-F238E27FC236}">
                <a16:creationId xmlns:a16="http://schemas.microsoft.com/office/drawing/2014/main" id="{47622763-2FB3-460F-9AA2-DC46E6EE2256}"/>
              </a:ext>
            </a:extLst>
          </p:cNvPr>
          <p:cNvSpPr/>
          <p:nvPr/>
        </p:nvSpPr>
        <p:spPr>
          <a:xfrm>
            <a:off x="8516988" y="5650727"/>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7" name="Cylinder 76">
            <a:extLst>
              <a:ext uri="{FF2B5EF4-FFF2-40B4-BE49-F238E27FC236}">
                <a16:creationId xmlns:a16="http://schemas.microsoft.com/office/drawing/2014/main" id="{56B629D1-8069-4D88-B081-7564C9A57723}"/>
              </a:ext>
            </a:extLst>
          </p:cNvPr>
          <p:cNvSpPr/>
          <p:nvPr/>
        </p:nvSpPr>
        <p:spPr>
          <a:xfrm>
            <a:off x="8459724" y="4798247"/>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9" name="Rectangle 68">
            <a:extLst>
              <a:ext uri="{FF2B5EF4-FFF2-40B4-BE49-F238E27FC236}">
                <a16:creationId xmlns:a16="http://schemas.microsoft.com/office/drawing/2014/main" id="{3948E4D9-B55B-4AFC-AB48-AF7F10C43454}"/>
              </a:ext>
            </a:extLst>
          </p:cNvPr>
          <p:cNvSpPr/>
          <p:nvPr/>
        </p:nvSpPr>
        <p:spPr>
          <a:xfrm>
            <a:off x="7529261" y="326093"/>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0" name="Rectangle 69">
            <a:extLst>
              <a:ext uri="{FF2B5EF4-FFF2-40B4-BE49-F238E27FC236}">
                <a16:creationId xmlns:a16="http://schemas.microsoft.com/office/drawing/2014/main" id="{9EAA69D3-6966-4D02-9CE9-746AAB1110C9}"/>
              </a:ext>
            </a:extLst>
          </p:cNvPr>
          <p:cNvSpPr/>
          <p:nvPr/>
        </p:nvSpPr>
        <p:spPr>
          <a:xfrm>
            <a:off x="7792381" y="758875"/>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1" name="Cylinder 70">
            <a:extLst>
              <a:ext uri="{FF2B5EF4-FFF2-40B4-BE49-F238E27FC236}">
                <a16:creationId xmlns:a16="http://schemas.microsoft.com/office/drawing/2014/main" id="{CF0B8251-DE80-4464-9B50-50B177697FB9}"/>
              </a:ext>
            </a:extLst>
          </p:cNvPr>
          <p:cNvSpPr/>
          <p:nvPr/>
        </p:nvSpPr>
        <p:spPr>
          <a:xfrm>
            <a:off x="8524522" y="2080293"/>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2" name="Cylinder 71">
            <a:extLst>
              <a:ext uri="{FF2B5EF4-FFF2-40B4-BE49-F238E27FC236}">
                <a16:creationId xmlns:a16="http://schemas.microsoft.com/office/drawing/2014/main" id="{876E7F2D-569B-45FF-8551-7F37B8E0FB18}"/>
              </a:ext>
            </a:extLst>
          </p:cNvPr>
          <p:cNvSpPr/>
          <p:nvPr/>
        </p:nvSpPr>
        <p:spPr>
          <a:xfrm>
            <a:off x="8467258" y="1227812"/>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dirty="0"/>
              <a:t>Gen2 – instant data movement</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4984467"/>
            <a:ext cx="11237870" cy="1494255"/>
          </a:xfrm>
        </p:spPr>
        <p:txBody>
          <a:bodyPr/>
          <a:lstStyle/>
          <a:p>
            <a:r>
              <a:rPr lang="en-US" dirty="0"/>
              <a:t>Data does not leave SQL Engine</a:t>
            </a:r>
          </a:p>
          <a:p>
            <a:r>
              <a:rPr lang="en-US" dirty="0"/>
              <a:t>Batch-mode: minimal overhead</a:t>
            </a:r>
          </a:p>
          <a:p>
            <a:r>
              <a:rPr lang="en-US" dirty="0"/>
              <a:t>Scalable: leverages all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36" name="Rectangle 35">
            <a:extLst>
              <a:ext uri="{FF2B5EF4-FFF2-40B4-BE49-F238E27FC236}">
                <a16:creationId xmlns:a16="http://schemas.microsoft.com/office/drawing/2014/main" id="{9021AC75-92BB-40F8-BB29-C04C93254328}"/>
              </a:ext>
            </a:extLst>
          </p:cNvPr>
          <p:cNvSpPr/>
          <p:nvPr/>
        </p:nvSpPr>
        <p:spPr>
          <a:xfrm>
            <a:off x="1914627" y="1865075"/>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7" name="Rectangle 36">
            <a:extLst>
              <a:ext uri="{FF2B5EF4-FFF2-40B4-BE49-F238E27FC236}">
                <a16:creationId xmlns:a16="http://schemas.microsoft.com/office/drawing/2014/main" id="{16D71CA5-0845-4B2A-82D4-09E17C650605}"/>
              </a:ext>
            </a:extLst>
          </p:cNvPr>
          <p:cNvSpPr/>
          <p:nvPr/>
        </p:nvSpPr>
        <p:spPr>
          <a:xfrm>
            <a:off x="2177747" y="2297857"/>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8" name="Cylinder 37">
            <a:extLst>
              <a:ext uri="{FF2B5EF4-FFF2-40B4-BE49-F238E27FC236}">
                <a16:creationId xmlns:a16="http://schemas.microsoft.com/office/drawing/2014/main" id="{FDDE46C3-FB67-4EDA-8B0A-D67EE69BC3D9}"/>
              </a:ext>
            </a:extLst>
          </p:cNvPr>
          <p:cNvSpPr/>
          <p:nvPr/>
        </p:nvSpPr>
        <p:spPr>
          <a:xfrm>
            <a:off x="2909888" y="3619275"/>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9" name="Cylinder 38">
            <a:extLst>
              <a:ext uri="{FF2B5EF4-FFF2-40B4-BE49-F238E27FC236}">
                <a16:creationId xmlns:a16="http://schemas.microsoft.com/office/drawing/2014/main" id="{58A797E6-8EC5-4FAB-9C00-9927118661EF}"/>
              </a:ext>
            </a:extLst>
          </p:cNvPr>
          <p:cNvSpPr/>
          <p:nvPr/>
        </p:nvSpPr>
        <p:spPr>
          <a:xfrm>
            <a:off x="2852624" y="2766795"/>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7" name="Straight Arrow Connector 66">
            <a:extLst>
              <a:ext uri="{FF2B5EF4-FFF2-40B4-BE49-F238E27FC236}">
                <a16:creationId xmlns:a16="http://schemas.microsoft.com/office/drawing/2014/main" id="{252A9F19-E944-4FF3-99B3-30BFDA1CF252}"/>
              </a:ext>
            </a:extLst>
          </p:cNvPr>
          <p:cNvCxnSpPr>
            <a:cxnSpLocks/>
            <a:stCxn id="39" idx="4"/>
            <a:endCxn id="71" idx="2"/>
          </p:cNvCxnSpPr>
          <p:nvPr/>
        </p:nvCxnSpPr>
        <p:spPr>
          <a:xfrm flipV="1">
            <a:off x="3972626" y="2430811"/>
            <a:ext cx="4551897" cy="6870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8C29573-1042-40B3-8308-0C95F61B9C0A}"/>
              </a:ext>
            </a:extLst>
          </p:cNvPr>
          <p:cNvCxnSpPr>
            <a:cxnSpLocks/>
            <a:stCxn id="39" idx="4"/>
            <a:endCxn id="76" idx="2"/>
          </p:cNvCxnSpPr>
          <p:nvPr/>
        </p:nvCxnSpPr>
        <p:spPr>
          <a:xfrm>
            <a:off x="3972625" y="3117890"/>
            <a:ext cx="4544363" cy="28833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03E5A18-8066-4FDF-B82F-AE4B5AB61D89}"/>
              </a:ext>
            </a:extLst>
          </p:cNvPr>
          <p:cNvCxnSpPr>
            <a:cxnSpLocks/>
            <a:stCxn id="72" idx="2"/>
            <a:endCxn id="76" idx="2"/>
          </p:cNvCxnSpPr>
          <p:nvPr/>
        </p:nvCxnSpPr>
        <p:spPr>
          <a:xfrm rot="10800000" flipH="1" flipV="1">
            <a:off x="8467258" y="1578908"/>
            <a:ext cx="49730" cy="4422337"/>
          </a:xfrm>
          <a:prstGeom prst="curvedConnector3">
            <a:avLst>
              <a:gd name="adj1" fmla="val -253751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B501F4-BA93-439E-88E0-CAC85D744A43}"/>
              </a:ext>
            </a:extLst>
          </p:cNvPr>
          <p:cNvCxnSpPr>
            <a:cxnSpLocks/>
            <a:stCxn id="72" idx="2"/>
            <a:endCxn id="38" idx="4"/>
          </p:cNvCxnSpPr>
          <p:nvPr/>
        </p:nvCxnSpPr>
        <p:spPr>
          <a:xfrm flipH="1">
            <a:off x="3915360" y="1578909"/>
            <a:ext cx="4551898" cy="23908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78">
            <a:extLst>
              <a:ext uri="{FF2B5EF4-FFF2-40B4-BE49-F238E27FC236}">
                <a16:creationId xmlns:a16="http://schemas.microsoft.com/office/drawing/2014/main" id="{982D6965-C7E3-4586-AC07-A01DD57AF5AE}"/>
              </a:ext>
            </a:extLst>
          </p:cNvPr>
          <p:cNvCxnSpPr>
            <a:cxnSpLocks/>
            <a:stCxn id="77" idx="2"/>
            <a:endCxn id="71" idx="2"/>
          </p:cNvCxnSpPr>
          <p:nvPr/>
        </p:nvCxnSpPr>
        <p:spPr>
          <a:xfrm rot="10800000" flipH="1">
            <a:off x="8459724" y="2430810"/>
            <a:ext cx="64798" cy="2718533"/>
          </a:xfrm>
          <a:prstGeom prst="curvedConnector3">
            <a:avLst>
              <a:gd name="adj1" fmla="val -163585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B5ECA0B-0BA5-4C5F-8CD7-D4008F9698B8}"/>
              </a:ext>
            </a:extLst>
          </p:cNvPr>
          <p:cNvCxnSpPr>
            <a:cxnSpLocks/>
            <a:stCxn id="77" idx="2"/>
            <a:endCxn id="38" idx="4"/>
          </p:cNvCxnSpPr>
          <p:nvPr/>
        </p:nvCxnSpPr>
        <p:spPr>
          <a:xfrm flipH="1" flipV="1">
            <a:off x="3915361" y="3969793"/>
            <a:ext cx="4544364" cy="11795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64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9"/>
                                        </p:tgtEl>
                                      </p:cBhvr>
                                    </p:animEffect>
                                    <p:animScale>
                                      <p:cBhvr>
                                        <p:cTn id="7" dur="250" autoRev="1" fill="hold"/>
                                        <p:tgtEl>
                                          <p:spTgt spid="39"/>
                                        </p:tgtEl>
                                      </p:cBhvr>
                                      <p:by x="105000" y="105000"/>
                                    </p:animScale>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10" presetClass="entr" presetSubtype="0" fill="hold" nodeType="with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500"/>
                                        <p:tgtEl>
                                          <p:spTgt spid="78"/>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72"/>
                                        </p:tgtEl>
                                      </p:cBhvr>
                                    </p:animEffect>
                                    <p:animScale>
                                      <p:cBhvr>
                                        <p:cTn id="19" dur="250" autoRev="1" fill="hold"/>
                                        <p:tgtEl>
                                          <p:spTgt spid="72"/>
                                        </p:tgtEl>
                                      </p:cBhvr>
                                      <p:by x="105000" y="105000"/>
                                    </p:animScale>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nodeType="with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77"/>
                                        </p:tgtEl>
                                      </p:cBhvr>
                                    </p:animEffect>
                                    <p:animScale>
                                      <p:cBhvr>
                                        <p:cTn id="31" dur="250" autoRev="1" fill="hold"/>
                                        <p:tgtEl>
                                          <p:spTgt spid="77"/>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par>
                                <p:cTn id="36" presetID="10" presetClass="entr" presetSubtype="0" fill="hold" nodeType="withEffect">
                                  <p:stCondLst>
                                    <p:cond delay="0"/>
                                  </p:stCondLst>
                                  <p:childTnLst>
                                    <p:set>
                                      <p:cBhvr>
                                        <p:cTn id="37" dur="1" fill="hold">
                                          <p:stCondLst>
                                            <p:cond delay="0"/>
                                          </p:stCondLst>
                                        </p:cTn>
                                        <p:tgtEl>
                                          <p:spTgt spid="94"/>
                                        </p:tgtEl>
                                        <p:attrNameLst>
                                          <p:attrName>style.visibility</p:attrName>
                                        </p:attrNameLst>
                                      </p:cBhvr>
                                      <p:to>
                                        <p:strVal val="visible"/>
                                      </p:to>
                                    </p:set>
                                    <p:animEffect transition="in" filter="fade">
                                      <p:cBhvr>
                                        <p:cTn id="38" dur="500"/>
                                        <p:tgtEl>
                                          <p:spTgt spid="94"/>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8">
                                            <p:txEl>
                                              <p:pRg st="0" end="0"/>
                                            </p:txEl>
                                          </p:spTgt>
                                        </p:tgtEl>
                                        <p:attrNameLst>
                                          <p:attrName>style.visibility</p:attrName>
                                        </p:attrNameLst>
                                      </p:cBhvr>
                                      <p:to>
                                        <p:strVal val="visible"/>
                                      </p:to>
                                    </p:set>
                                    <p:animEffect transition="in" filter="fade">
                                      <p:cBhvr>
                                        <p:cTn id="42" dur="500"/>
                                        <p:tgtEl>
                                          <p:spTgt spid="68">
                                            <p:txEl>
                                              <p:pRg st="0" end="0"/>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68">
                                            <p:txEl>
                                              <p:pRg st="1" end="1"/>
                                            </p:txEl>
                                          </p:spTgt>
                                        </p:tgtEl>
                                        <p:attrNameLst>
                                          <p:attrName>style.visibility</p:attrName>
                                        </p:attrNameLst>
                                      </p:cBhvr>
                                      <p:to>
                                        <p:strVal val="visible"/>
                                      </p:to>
                                    </p:set>
                                    <p:animEffect transition="in" filter="fade">
                                      <p:cBhvr>
                                        <p:cTn id="46" dur="500"/>
                                        <p:tgtEl>
                                          <p:spTgt spid="68">
                                            <p:txEl>
                                              <p:pRg st="1" end="1"/>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68">
                                            <p:txEl>
                                              <p:pRg st="2" end="2"/>
                                            </p:txEl>
                                          </p:spTgt>
                                        </p:tgtEl>
                                        <p:attrNameLst>
                                          <p:attrName>style.visibility</p:attrName>
                                        </p:attrNameLst>
                                      </p:cBhvr>
                                      <p:to>
                                        <p:strVal val="visible"/>
                                      </p:to>
                                    </p:set>
                                    <p:animEffect transition="in" filter="fade">
                                      <p:cBhvr>
                                        <p:cTn id="50"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2" grpId="0" animBg="1"/>
      <p:bldP spid="68" grpId="0" uiExpand="1" build="p"/>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2221"/>
            <a:ext cx="11885514" cy="1710084"/>
          </a:xfrm>
        </p:spPr>
        <p:txBody>
          <a:bodyPr/>
          <a:lstStyle/>
          <a:p>
            <a:pPr algn="ctr"/>
            <a:r>
              <a:rPr lang="en-US" dirty="0"/>
              <a:t>Resource Classes</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424582552"/>
      </p:ext>
    </p:extLst>
  </p:cSld>
  <p:clrMapOvr>
    <a:masterClrMapping/>
  </p:clrMapOvr>
  <p:transition>
    <p:fade/>
  </p:transition>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5.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6.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7.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2.xml><?xml version="1.0" encoding="utf-8"?>
<ds:datastoreItem xmlns:ds="http://schemas.openxmlformats.org/officeDocument/2006/customXml" ds:itemID="{5D9D2A45-C951-4605-BD60-4C7BFDC342F1}">
  <ds:schemaRefs>
    <ds:schemaRef ds:uri="http://purl.org/dc/terms/"/>
    <ds:schemaRef ds:uri="http://www.w3.org/XML/1998/namespace"/>
    <ds:schemaRef ds:uri="http://purl.org/dc/elements/1.1/"/>
    <ds:schemaRef ds:uri="http://purl.org/dc/dcmitype/"/>
    <ds:schemaRef ds:uri="http://schemas.microsoft.com/office/2006/documentManagement/types"/>
    <ds:schemaRef ds:uri="3756669b-0f6e-4d9f-8abf-62e1e20ea27a"/>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5B4ACDFE-CCB8-45D5-8E78-A2027B4FF0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4913</Words>
  <Application>Microsoft Office PowerPoint</Application>
  <PresentationFormat>Custom</PresentationFormat>
  <Paragraphs>1170</Paragraphs>
  <Slides>55</Slides>
  <Notes>43</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55</vt:i4>
      </vt:variant>
    </vt:vector>
  </HeadingPairs>
  <TitlesOfParts>
    <vt:vector size="73" baseType="lpstr">
      <vt:lpstr>Arial</vt:lpstr>
      <vt:lpstr>Calibri</vt:lpstr>
      <vt:lpstr>Calibri Light</vt:lpstr>
      <vt:lpstr>Consolas</vt:lpstr>
      <vt:lpstr>Corbel</vt:lpstr>
      <vt:lpstr>Segoe UI</vt:lpstr>
      <vt:lpstr>Segoe UI Light</vt:lpstr>
      <vt:lpstr>Segoe UI Semibold</vt:lpstr>
      <vt:lpstr>Segoe UI Semilight</vt:lpstr>
      <vt:lpstr>Times New Roman</vt:lpstr>
      <vt:lpstr>Wingdings</vt:lpstr>
      <vt:lpstr>Template</vt:lpstr>
      <vt:lpstr>5-50201_Microsoft_Ready_Template</vt:lpstr>
      <vt:lpstr>Office Theme</vt:lpstr>
      <vt:lpstr>1_Template</vt:lpstr>
      <vt:lpstr>Modernizing Your Data Warehouse</vt:lpstr>
      <vt:lpstr>Azure PPT Template - 2018</vt:lpstr>
      <vt:lpstr>2_WHITE TEMPLATE</vt:lpstr>
      <vt:lpstr>Azure Data Warehouse      In-A-Day  </vt:lpstr>
      <vt:lpstr>Agenda - TBD</vt:lpstr>
      <vt:lpstr>Important Info</vt:lpstr>
      <vt:lpstr>Azure SQL Data Warehouse  Gen 2 - Performance Features </vt:lpstr>
      <vt:lpstr>Data Movement </vt:lpstr>
      <vt:lpstr>Distributed Data Movement</vt:lpstr>
      <vt:lpstr>Gen1 – Data Movement Service</vt:lpstr>
      <vt:lpstr>Gen2 – instant data movement</vt:lpstr>
      <vt:lpstr>Resource Classes </vt:lpstr>
      <vt:lpstr>Gen2 – Simpler resource model</vt:lpstr>
      <vt:lpstr>Gen2 – Simpler model</vt:lpstr>
      <vt:lpstr>Workload Management</vt:lpstr>
      <vt:lpstr>PowerPoint Presentation</vt:lpstr>
      <vt:lpstr>PowerPoint Presentation</vt:lpstr>
      <vt:lpstr>PowerPoint Presentation</vt:lpstr>
      <vt:lpstr>PowerPoint Presentation</vt:lpstr>
      <vt:lpstr>DW Creation Framework Architecture Decisions  “Improve your probability of Success!!!!!”</vt:lpstr>
      <vt:lpstr>Hub &amp; Spoke Architecture for Analytics (BI) </vt:lpstr>
      <vt:lpstr>Consumption patterns </vt:lpstr>
      <vt:lpstr>Choose a Light House Project</vt:lpstr>
      <vt:lpstr>DW Creation Framework </vt:lpstr>
      <vt:lpstr>Data Warehouse Workflow </vt:lpstr>
      <vt:lpstr>PowerPoint Presentation</vt:lpstr>
      <vt:lpstr>PowerPoint Presentation</vt:lpstr>
      <vt:lpstr>PowerPoint Presentation</vt:lpstr>
      <vt:lpstr>WORKFLOW – IDENTIFY DATA SOURCES</vt:lpstr>
      <vt:lpstr>PowerPoint Presentation</vt:lpstr>
      <vt:lpstr>PowerPoint Presentation</vt:lpstr>
      <vt:lpstr>Q&amp;A</vt:lpstr>
      <vt:lpstr>SQL Datawarehouse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 Details Resources</vt:lpstr>
      <vt:lpstr>Result-set caching</vt:lpstr>
      <vt:lpstr>Result-set caching flow</vt:lpstr>
      <vt:lpstr>Indexed (materialized) views</vt:lpstr>
      <vt:lpstr>Indexed (materialized) views - example</vt:lpstr>
      <vt:lpstr>Indexed (materialized) views - example</vt:lpstr>
      <vt:lpstr>Indexed (materialized) views - example</vt:lpstr>
      <vt:lpstr>Ordered Columnstore Segments</vt:lpstr>
      <vt:lpstr>JSON data support – insert JSON data</vt:lpstr>
      <vt:lpstr>JSON data support – read JSON data</vt:lpstr>
      <vt:lpstr>JSON data support – modify and operate on JSON data</vt:lpstr>
      <vt:lpstr>Windowing functions</vt:lpstr>
      <vt:lpstr>Approximate execution</vt:lpstr>
      <vt:lpstr>Group by options        </vt:lpstr>
      <vt:lpstr>PowerPoint Presentation</vt:lpstr>
      <vt:lpstr>Since Gen2 GA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2019-09-08T15:10:56Z</dcterms:created>
  <dcterms:modified xsi:type="dcterms:W3CDTF">2019-09-11T23:18:57Z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styoung@microsoft.com</vt:lpwstr>
  </property>
  <property fmtid="{D5CDD505-2E9C-101B-9397-08002B2CF9AE}" pid="5" name="MSIP_Label_f42aa342-8706-4288-bd11-ebb85995028c_SetDate">
    <vt:lpwstr>2019-09-08T15:12:13.3598442Z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10e4c71c-d9d2-475a-8384-b049b7a9c651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